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933CD0-DBCE-4852-A1DD-EE399107C8C9}" v="535" dt="2023-02-18T18:34:40.3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028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790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263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192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337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44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73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80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192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332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40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2/18/2023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984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searchgate.net/publication/319162538_Slova_i_socioniceskie_funkcii_recenzia_na_Semantiku_informacionnyh_aspektov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4F87819-B70D-4927-B657-7D175613F9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CB3820D-C773-4632-9F79-C890E1B2B5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177668"/>
          </a:xfrm>
          <a:custGeom>
            <a:avLst/>
            <a:gdLst>
              <a:gd name="connsiteX0" fmla="*/ 6861986 w 12191999"/>
              <a:gd name="connsiteY0" fmla="*/ 6107659 h 6177668"/>
              <a:gd name="connsiteX1" fmla="*/ 6860986 w 12191999"/>
              <a:gd name="connsiteY1" fmla="*/ 6107739 h 6177668"/>
              <a:gd name="connsiteX2" fmla="*/ 6860759 w 12191999"/>
              <a:gd name="connsiteY2" fmla="*/ 6108287 h 6177668"/>
              <a:gd name="connsiteX3" fmla="*/ 0 w 12191999"/>
              <a:gd name="connsiteY3" fmla="*/ 0 h 6177668"/>
              <a:gd name="connsiteX4" fmla="*/ 12191999 w 12191999"/>
              <a:gd name="connsiteY4" fmla="*/ 0 h 6177668"/>
              <a:gd name="connsiteX5" fmla="*/ 12191999 w 12191999"/>
              <a:gd name="connsiteY5" fmla="*/ 5215324 h 6177668"/>
              <a:gd name="connsiteX6" fmla="*/ 12144282 w 12191999"/>
              <a:gd name="connsiteY6" fmla="*/ 5229900 h 6177668"/>
              <a:gd name="connsiteX7" fmla="*/ 11759192 w 12191999"/>
              <a:gd name="connsiteY7" fmla="*/ 5336208 h 6177668"/>
              <a:gd name="connsiteX8" fmla="*/ 10505159 w 12191999"/>
              <a:gd name="connsiteY8" fmla="*/ 5627228 h 6177668"/>
              <a:gd name="connsiteX9" fmla="*/ 9501755 w 12191999"/>
              <a:gd name="connsiteY9" fmla="*/ 5807012 h 6177668"/>
              <a:gd name="connsiteX10" fmla="*/ 8534155 w 12191999"/>
              <a:gd name="connsiteY10" fmla="*/ 5944240 h 6177668"/>
              <a:gd name="connsiteX11" fmla="*/ 7790171 w 12191999"/>
              <a:gd name="connsiteY11" fmla="*/ 6026297 h 6177668"/>
              <a:gd name="connsiteX12" fmla="*/ 7024337 w 12191999"/>
              <a:gd name="connsiteY12" fmla="*/ 6093812 h 6177668"/>
              <a:gd name="connsiteX13" fmla="*/ 7008892 w 12191999"/>
              <a:gd name="connsiteY13" fmla="*/ 6095938 h 6177668"/>
              <a:gd name="connsiteX14" fmla="*/ 6862735 w 12191999"/>
              <a:gd name="connsiteY14" fmla="*/ 6107599 h 6177668"/>
              <a:gd name="connsiteX15" fmla="*/ 6872248 w 12191999"/>
              <a:gd name="connsiteY15" fmla="*/ 6109467 h 6177668"/>
              <a:gd name="connsiteX16" fmla="*/ 6907812 w 12191999"/>
              <a:gd name="connsiteY16" fmla="*/ 6107715 h 6177668"/>
              <a:gd name="connsiteX17" fmla="*/ 6956484 w 12191999"/>
              <a:gd name="connsiteY17" fmla="*/ 6104658 h 6177668"/>
              <a:gd name="connsiteX18" fmla="*/ 7652688 w 12191999"/>
              <a:gd name="connsiteY18" fmla="*/ 6071273 h 6177668"/>
              <a:gd name="connsiteX19" fmla="*/ 8699923 w 12191999"/>
              <a:gd name="connsiteY19" fmla="*/ 5982083 h 6177668"/>
              <a:gd name="connsiteX20" fmla="*/ 9557819 w 12191999"/>
              <a:gd name="connsiteY20" fmla="*/ 5875435 h 6177668"/>
              <a:gd name="connsiteX21" fmla="*/ 10709534 w 12191999"/>
              <a:gd name="connsiteY21" fmla="*/ 5676156 h 6177668"/>
              <a:gd name="connsiteX22" fmla="*/ 12081554 w 12191999"/>
              <a:gd name="connsiteY22" fmla="*/ 5341561 h 6177668"/>
              <a:gd name="connsiteX23" fmla="*/ 12191999 w 12191999"/>
              <a:gd name="connsiteY23" fmla="*/ 5308238 h 6177668"/>
              <a:gd name="connsiteX24" fmla="*/ 12191999 w 12191999"/>
              <a:gd name="connsiteY24" fmla="*/ 5364054 h 6177668"/>
              <a:gd name="connsiteX25" fmla="*/ 11911964 w 12191999"/>
              <a:gd name="connsiteY25" fmla="*/ 5447316 h 6177668"/>
              <a:gd name="connsiteX26" fmla="*/ 11020049 w 12191999"/>
              <a:gd name="connsiteY26" fmla="*/ 5667491 h 6177668"/>
              <a:gd name="connsiteX27" fmla="*/ 10064425 w 12191999"/>
              <a:gd name="connsiteY27" fmla="*/ 5852245 h 6177668"/>
              <a:gd name="connsiteX28" fmla="*/ 9264124 w 12191999"/>
              <a:gd name="connsiteY28" fmla="*/ 5971252 h 6177668"/>
              <a:gd name="connsiteX29" fmla="*/ 8654182 w 12191999"/>
              <a:gd name="connsiteY29" fmla="*/ 6042605 h 6177668"/>
              <a:gd name="connsiteX30" fmla="*/ 7938866 w 12191999"/>
              <a:gd name="connsiteY30" fmla="*/ 6105677 h 6177668"/>
              <a:gd name="connsiteX31" fmla="*/ 7008089 w 12191999"/>
              <a:gd name="connsiteY31" fmla="*/ 6158427 h 6177668"/>
              <a:gd name="connsiteX32" fmla="*/ 6549390 w 12191999"/>
              <a:gd name="connsiteY32" fmla="*/ 6172697 h 6177668"/>
              <a:gd name="connsiteX33" fmla="*/ 6433696 w 12191999"/>
              <a:gd name="connsiteY33" fmla="*/ 6177668 h 6177668"/>
              <a:gd name="connsiteX34" fmla="*/ 6127899 w 12191999"/>
              <a:gd name="connsiteY34" fmla="*/ 6177668 h 6177668"/>
              <a:gd name="connsiteX35" fmla="*/ 6048391 w 12191999"/>
              <a:gd name="connsiteY35" fmla="*/ 6172953 h 6177668"/>
              <a:gd name="connsiteX36" fmla="*/ 5334221 w 12191999"/>
              <a:gd name="connsiteY36" fmla="*/ 6135747 h 6177668"/>
              <a:gd name="connsiteX37" fmla="*/ 4413510 w 12191999"/>
              <a:gd name="connsiteY37" fmla="*/ 6072039 h 6177668"/>
              <a:gd name="connsiteX38" fmla="*/ 3438265 w 12191999"/>
              <a:gd name="connsiteY38" fmla="*/ 5970870 h 6177668"/>
              <a:gd name="connsiteX39" fmla="*/ 2425303 w 12191999"/>
              <a:gd name="connsiteY39" fmla="*/ 5848805 h 6177668"/>
              <a:gd name="connsiteX40" fmla="*/ 1293973 w 12191999"/>
              <a:gd name="connsiteY40" fmla="*/ 5671060 h 6177668"/>
              <a:gd name="connsiteX41" fmla="*/ 126888 w 12191999"/>
              <a:gd name="connsiteY41" fmla="*/ 5425029 h 6177668"/>
              <a:gd name="connsiteX42" fmla="*/ 0 w 12191999"/>
              <a:gd name="connsiteY42" fmla="*/ 5392100 h 6177668"/>
              <a:gd name="connsiteX43" fmla="*/ 0 w 12191999"/>
              <a:gd name="connsiteY43" fmla="*/ 5333771 h 6177668"/>
              <a:gd name="connsiteX44" fmla="*/ 130837 w 12191999"/>
              <a:gd name="connsiteY44" fmla="*/ 5368509 h 6177668"/>
              <a:gd name="connsiteX45" fmla="*/ 660204 w 12191999"/>
              <a:gd name="connsiteY45" fmla="*/ 5490001 h 6177668"/>
              <a:gd name="connsiteX46" fmla="*/ 1831416 w 12191999"/>
              <a:gd name="connsiteY46" fmla="*/ 5705715 h 6177668"/>
              <a:gd name="connsiteX47" fmla="*/ 2677204 w 12191999"/>
              <a:gd name="connsiteY47" fmla="*/ 5825742 h 6177668"/>
              <a:gd name="connsiteX48" fmla="*/ 2644716 w 12191999"/>
              <a:gd name="connsiteY48" fmla="*/ 5815549 h 6177668"/>
              <a:gd name="connsiteX49" fmla="*/ 1173182 w 12191999"/>
              <a:gd name="connsiteY49" fmla="*/ 5474074 h 6177668"/>
              <a:gd name="connsiteX50" fmla="*/ 479527 w 12191999"/>
              <a:gd name="connsiteY50" fmla="*/ 5269379 h 6177668"/>
              <a:gd name="connsiteX51" fmla="*/ 0 w 12191999"/>
              <a:gd name="connsiteY51" fmla="*/ 5107083 h 6177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1999" h="6177668">
                <a:moveTo>
                  <a:pt x="6861986" y="6107659"/>
                </a:moveTo>
                <a:lnTo>
                  <a:pt x="6860986" y="6107739"/>
                </a:lnTo>
                <a:lnTo>
                  <a:pt x="6860759" y="6108287"/>
                </a:ln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215324"/>
                </a:lnTo>
                <a:lnTo>
                  <a:pt x="12144282" y="5229900"/>
                </a:lnTo>
                <a:cubicBezTo>
                  <a:pt x="12016423" y="5267070"/>
                  <a:pt x="11888048" y="5302510"/>
                  <a:pt x="11759192" y="5336208"/>
                </a:cubicBezTo>
                <a:cubicBezTo>
                  <a:pt x="11344324" y="5446552"/>
                  <a:pt x="10926015" y="5542623"/>
                  <a:pt x="10505159" y="5627228"/>
                </a:cubicBezTo>
                <a:cubicBezTo>
                  <a:pt x="10171926" y="5694160"/>
                  <a:pt x="9837459" y="5754097"/>
                  <a:pt x="9501755" y="5807012"/>
                </a:cubicBezTo>
                <a:cubicBezTo>
                  <a:pt x="9180066" y="5857979"/>
                  <a:pt x="8857537" y="5903722"/>
                  <a:pt x="8534155" y="5944240"/>
                </a:cubicBezTo>
                <a:cubicBezTo>
                  <a:pt x="8286585" y="5975202"/>
                  <a:pt x="8038506" y="6001450"/>
                  <a:pt x="7790171" y="6026297"/>
                </a:cubicBezTo>
                <a:lnTo>
                  <a:pt x="7024337" y="6093812"/>
                </a:lnTo>
                <a:lnTo>
                  <a:pt x="7008892" y="6095938"/>
                </a:lnTo>
                <a:lnTo>
                  <a:pt x="6862735" y="6107599"/>
                </a:lnTo>
                <a:lnTo>
                  <a:pt x="6872248" y="6109467"/>
                </a:lnTo>
                <a:cubicBezTo>
                  <a:pt x="6883954" y="6109945"/>
                  <a:pt x="6896090" y="6107715"/>
                  <a:pt x="6907812" y="6107715"/>
                </a:cubicBezTo>
                <a:cubicBezTo>
                  <a:pt x="6923994" y="6107715"/>
                  <a:pt x="6940176" y="6105039"/>
                  <a:pt x="6956484" y="6104658"/>
                </a:cubicBezTo>
                <a:cubicBezTo>
                  <a:pt x="7188765" y="6099052"/>
                  <a:pt x="7420790" y="6086564"/>
                  <a:pt x="7652688" y="6071273"/>
                </a:cubicBezTo>
                <a:cubicBezTo>
                  <a:pt x="8002191" y="6048212"/>
                  <a:pt x="8351439" y="6019289"/>
                  <a:pt x="8699923" y="5982083"/>
                </a:cubicBezTo>
                <a:cubicBezTo>
                  <a:pt x="8986610" y="5952012"/>
                  <a:pt x="9272570" y="5916463"/>
                  <a:pt x="9557819" y="5875435"/>
                </a:cubicBezTo>
                <a:cubicBezTo>
                  <a:pt x="9943546" y="5819627"/>
                  <a:pt x="10327451" y="5753205"/>
                  <a:pt x="10709534" y="5676156"/>
                </a:cubicBezTo>
                <a:cubicBezTo>
                  <a:pt x="11171292" y="5582632"/>
                  <a:pt x="11629098" y="5472289"/>
                  <a:pt x="12081554" y="5341561"/>
                </a:cubicBezTo>
                <a:lnTo>
                  <a:pt x="12191999" y="5308238"/>
                </a:lnTo>
                <a:lnTo>
                  <a:pt x="12191999" y="5364054"/>
                </a:lnTo>
                <a:lnTo>
                  <a:pt x="11911964" y="5447316"/>
                </a:lnTo>
                <a:cubicBezTo>
                  <a:pt x="11616866" y="5529116"/>
                  <a:pt x="11319604" y="5601872"/>
                  <a:pt x="11020049" y="5667491"/>
                </a:cubicBezTo>
                <a:cubicBezTo>
                  <a:pt x="10703036" y="5737061"/>
                  <a:pt x="10384496" y="5798641"/>
                  <a:pt x="10064425" y="5852245"/>
                </a:cubicBezTo>
                <a:cubicBezTo>
                  <a:pt x="9798381" y="5896841"/>
                  <a:pt x="9531609" y="5936505"/>
                  <a:pt x="9264124" y="5971252"/>
                </a:cubicBezTo>
                <a:cubicBezTo>
                  <a:pt x="9061021" y="5997500"/>
                  <a:pt x="8857919" y="6022219"/>
                  <a:pt x="8654182" y="6042605"/>
                </a:cubicBezTo>
                <a:cubicBezTo>
                  <a:pt x="8416040" y="6065924"/>
                  <a:pt x="8177644" y="6087966"/>
                  <a:pt x="7938866" y="6105677"/>
                </a:cubicBezTo>
                <a:cubicBezTo>
                  <a:pt x="7628862" y="6128611"/>
                  <a:pt x="7318730" y="6146960"/>
                  <a:pt x="7008089" y="6158427"/>
                </a:cubicBezTo>
                <a:cubicBezTo>
                  <a:pt x="6855189" y="6164034"/>
                  <a:pt x="6702290" y="6167984"/>
                  <a:pt x="6549390" y="6172697"/>
                </a:cubicBezTo>
                <a:cubicBezTo>
                  <a:pt x="6510756" y="6170558"/>
                  <a:pt x="6472010" y="6172226"/>
                  <a:pt x="6433696" y="6177668"/>
                </a:cubicBezTo>
                <a:lnTo>
                  <a:pt x="6127899" y="6177668"/>
                </a:lnTo>
                <a:lnTo>
                  <a:pt x="6048391" y="6172953"/>
                </a:lnTo>
                <a:cubicBezTo>
                  <a:pt x="5810377" y="6160212"/>
                  <a:pt x="5572363" y="6146069"/>
                  <a:pt x="5334221" y="6135747"/>
                </a:cubicBezTo>
                <a:cubicBezTo>
                  <a:pt x="5026766" y="6123004"/>
                  <a:pt x="4719692" y="6101983"/>
                  <a:pt x="4413510" y="6072039"/>
                </a:cubicBezTo>
                <a:cubicBezTo>
                  <a:pt x="4088215" y="6040312"/>
                  <a:pt x="3763687" y="6004763"/>
                  <a:pt x="3438265" y="5970870"/>
                </a:cubicBezTo>
                <a:cubicBezTo>
                  <a:pt x="3099935" y="5935704"/>
                  <a:pt x="2762281" y="5895019"/>
                  <a:pt x="2425303" y="5848805"/>
                </a:cubicBezTo>
                <a:cubicBezTo>
                  <a:pt x="2047042" y="5797329"/>
                  <a:pt x="1669936" y="5738080"/>
                  <a:pt x="1293973" y="5671060"/>
                </a:cubicBezTo>
                <a:cubicBezTo>
                  <a:pt x="902168" y="5600534"/>
                  <a:pt x="512942" y="5519976"/>
                  <a:pt x="126888" y="5425029"/>
                </a:cubicBezTo>
                <a:lnTo>
                  <a:pt x="0" y="5392100"/>
                </a:lnTo>
                <a:lnTo>
                  <a:pt x="0" y="5333771"/>
                </a:lnTo>
                <a:lnTo>
                  <a:pt x="130837" y="5368509"/>
                </a:lnTo>
                <a:cubicBezTo>
                  <a:pt x="306720" y="5411799"/>
                  <a:pt x="483287" y="5452095"/>
                  <a:pt x="660204" y="5490001"/>
                </a:cubicBezTo>
                <a:cubicBezTo>
                  <a:pt x="1048569" y="5572948"/>
                  <a:pt x="1439228" y="5643664"/>
                  <a:pt x="1831416" y="5705715"/>
                </a:cubicBezTo>
                <a:cubicBezTo>
                  <a:pt x="2114917" y="5750440"/>
                  <a:pt x="2398801" y="5791595"/>
                  <a:pt x="2677204" y="5825742"/>
                </a:cubicBezTo>
                <a:cubicBezTo>
                  <a:pt x="2669177" y="5828418"/>
                  <a:pt x="2658222" y="5818097"/>
                  <a:pt x="2644716" y="5815549"/>
                </a:cubicBezTo>
                <a:cubicBezTo>
                  <a:pt x="2149740" y="5721171"/>
                  <a:pt x="1659233" y="5607352"/>
                  <a:pt x="1173182" y="5474074"/>
                </a:cubicBezTo>
                <a:cubicBezTo>
                  <a:pt x="940520" y="5410366"/>
                  <a:pt x="709302" y="5342134"/>
                  <a:pt x="479527" y="5269379"/>
                </a:cubicBezTo>
                <a:lnTo>
                  <a:pt x="0" y="510708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2EB752-3DCD-44AD-94F7-FC83057368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5000"/>
          </a:blip>
          <a:srcRect t="2910" r="-2" b="20335"/>
          <a:stretch/>
        </p:blipFill>
        <p:spPr>
          <a:xfrm>
            <a:off x="20" y="10"/>
            <a:ext cx="12191979" cy="6177658"/>
          </a:xfrm>
          <a:custGeom>
            <a:avLst/>
            <a:gdLst/>
            <a:ahLst/>
            <a:cxnLst/>
            <a:rect l="l" t="t" r="r" b="b"/>
            <a:pathLst>
              <a:path w="12191999" h="6177668">
                <a:moveTo>
                  <a:pt x="6861986" y="6107659"/>
                </a:moveTo>
                <a:lnTo>
                  <a:pt x="6860986" y="6107739"/>
                </a:lnTo>
                <a:lnTo>
                  <a:pt x="6860759" y="6108287"/>
                </a:ln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215324"/>
                </a:lnTo>
                <a:lnTo>
                  <a:pt x="12144282" y="5229900"/>
                </a:lnTo>
                <a:cubicBezTo>
                  <a:pt x="12016423" y="5267070"/>
                  <a:pt x="11888048" y="5302510"/>
                  <a:pt x="11759192" y="5336208"/>
                </a:cubicBezTo>
                <a:cubicBezTo>
                  <a:pt x="11344324" y="5446552"/>
                  <a:pt x="10926015" y="5542623"/>
                  <a:pt x="10505159" y="5627228"/>
                </a:cubicBezTo>
                <a:cubicBezTo>
                  <a:pt x="10171926" y="5694160"/>
                  <a:pt x="9837459" y="5754097"/>
                  <a:pt x="9501755" y="5807012"/>
                </a:cubicBezTo>
                <a:cubicBezTo>
                  <a:pt x="9180066" y="5857979"/>
                  <a:pt x="8857537" y="5903722"/>
                  <a:pt x="8534155" y="5944240"/>
                </a:cubicBezTo>
                <a:cubicBezTo>
                  <a:pt x="8286585" y="5975202"/>
                  <a:pt x="8038506" y="6001450"/>
                  <a:pt x="7790171" y="6026297"/>
                </a:cubicBezTo>
                <a:lnTo>
                  <a:pt x="7024337" y="6093812"/>
                </a:lnTo>
                <a:lnTo>
                  <a:pt x="7008892" y="6095938"/>
                </a:lnTo>
                <a:lnTo>
                  <a:pt x="6862735" y="6107599"/>
                </a:lnTo>
                <a:lnTo>
                  <a:pt x="6872248" y="6109467"/>
                </a:lnTo>
                <a:cubicBezTo>
                  <a:pt x="6883954" y="6109945"/>
                  <a:pt x="6896090" y="6107715"/>
                  <a:pt x="6907812" y="6107715"/>
                </a:cubicBezTo>
                <a:cubicBezTo>
                  <a:pt x="6923994" y="6107715"/>
                  <a:pt x="6940176" y="6105039"/>
                  <a:pt x="6956484" y="6104658"/>
                </a:cubicBezTo>
                <a:cubicBezTo>
                  <a:pt x="7188765" y="6099052"/>
                  <a:pt x="7420790" y="6086564"/>
                  <a:pt x="7652688" y="6071273"/>
                </a:cubicBezTo>
                <a:cubicBezTo>
                  <a:pt x="8002191" y="6048212"/>
                  <a:pt x="8351439" y="6019289"/>
                  <a:pt x="8699923" y="5982083"/>
                </a:cubicBezTo>
                <a:cubicBezTo>
                  <a:pt x="8986610" y="5952012"/>
                  <a:pt x="9272570" y="5916463"/>
                  <a:pt x="9557819" y="5875435"/>
                </a:cubicBezTo>
                <a:cubicBezTo>
                  <a:pt x="9943546" y="5819627"/>
                  <a:pt x="10327451" y="5753205"/>
                  <a:pt x="10709534" y="5676156"/>
                </a:cubicBezTo>
                <a:cubicBezTo>
                  <a:pt x="11171292" y="5582632"/>
                  <a:pt x="11629098" y="5472289"/>
                  <a:pt x="12081554" y="5341561"/>
                </a:cubicBezTo>
                <a:lnTo>
                  <a:pt x="12191999" y="5308238"/>
                </a:lnTo>
                <a:lnTo>
                  <a:pt x="12191999" y="5364054"/>
                </a:lnTo>
                <a:lnTo>
                  <a:pt x="11911964" y="5447316"/>
                </a:lnTo>
                <a:cubicBezTo>
                  <a:pt x="11616866" y="5529116"/>
                  <a:pt x="11319604" y="5601872"/>
                  <a:pt x="11020049" y="5667491"/>
                </a:cubicBezTo>
                <a:cubicBezTo>
                  <a:pt x="10703036" y="5737061"/>
                  <a:pt x="10384496" y="5798641"/>
                  <a:pt x="10064425" y="5852245"/>
                </a:cubicBezTo>
                <a:cubicBezTo>
                  <a:pt x="9798381" y="5896841"/>
                  <a:pt x="9531609" y="5936505"/>
                  <a:pt x="9264124" y="5971252"/>
                </a:cubicBezTo>
                <a:cubicBezTo>
                  <a:pt x="9061021" y="5997500"/>
                  <a:pt x="8857919" y="6022219"/>
                  <a:pt x="8654182" y="6042605"/>
                </a:cubicBezTo>
                <a:cubicBezTo>
                  <a:pt x="8416040" y="6065924"/>
                  <a:pt x="8177644" y="6087966"/>
                  <a:pt x="7938866" y="6105677"/>
                </a:cubicBezTo>
                <a:cubicBezTo>
                  <a:pt x="7628862" y="6128611"/>
                  <a:pt x="7318730" y="6146960"/>
                  <a:pt x="7008089" y="6158427"/>
                </a:cubicBezTo>
                <a:cubicBezTo>
                  <a:pt x="6855189" y="6164034"/>
                  <a:pt x="6702290" y="6167984"/>
                  <a:pt x="6549390" y="6172697"/>
                </a:cubicBezTo>
                <a:cubicBezTo>
                  <a:pt x="6510756" y="6170558"/>
                  <a:pt x="6472010" y="6172226"/>
                  <a:pt x="6433696" y="6177668"/>
                </a:cubicBezTo>
                <a:lnTo>
                  <a:pt x="6127899" y="6177668"/>
                </a:lnTo>
                <a:lnTo>
                  <a:pt x="6048391" y="6172953"/>
                </a:lnTo>
                <a:cubicBezTo>
                  <a:pt x="5810377" y="6160212"/>
                  <a:pt x="5572363" y="6146069"/>
                  <a:pt x="5334221" y="6135747"/>
                </a:cubicBezTo>
                <a:cubicBezTo>
                  <a:pt x="5026766" y="6123004"/>
                  <a:pt x="4719692" y="6101983"/>
                  <a:pt x="4413510" y="6072039"/>
                </a:cubicBezTo>
                <a:cubicBezTo>
                  <a:pt x="4088215" y="6040312"/>
                  <a:pt x="3763687" y="6004763"/>
                  <a:pt x="3438265" y="5970870"/>
                </a:cubicBezTo>
                <a:cubicBezTo>
                  <a:pt x="3099935" y="5935704"/>
                  <a:pt x="2762281" y="5895019"/>
                  <a:pt x="2425303" y="5848805"/>
                </a:cubicBezTo>
                <a:cubicBezTo>
                  <a:pt x="2047042" y="5797329"/>
                  <a:pt x="1669936" y="5738080"/>
                  <a:pt x="1293973" y="5671060"/>
                </a:cubicBezTo>
                <a:cubicBezTo>
                  <a:pt x="902168" y="5600534"/>
                  <a:pt x="512942" y="5519976"/>
                  <a:pt x="126888" y="5425029"/>
                </a:cubicBezTo>
                <a:lnTo>
                  <a:pt x="0" y="5392100"/>
                </a:lnTo>
                <a:lnTo>
                  <a:pt x="0" y="5333771"/>
                </a:lnTo>
                <a:lnTo>
                  <a:pt x="130837" y="5368509"/>
                </a:lnTo>
                <a:cubicBezTo>
                  <a:pt x="306720" y="5411799"/>
                  <a:pt x="483287" y="5452095"/>
                  <a:pt x="660204" y="5490001"/>
                </a:cubicBezTo>
                <a:cubicBezTo>
                  <a:pt x="1048569" y="5572948"/>
                  <a:pt x="1439228" y="5643664"/>
                  <a:pt x="1831416" y="5705715"/>
                </a:cubicBezTo>
                <a:cubicBezTo>
                  <a:pt x="2114917" y="5750440"/>
                  <a:pt x="2398801" y="5791595"/>
                  <a:pt x="2677204" y="5825742"/>
                </a:cubicBezTo>
                <a:cubicBezTo>
                  <a:pt x="2669177" y="5828418"/>
                  <a:pt x="2658222" y="5818097"/>
                  <a:pt x="2644716" y="5815549"/>
                </a:cubicBezTo>
                <a:cubicBezTo>
                  <a:pt x="2149740" y="5721171"/>
                  <a:pt x="1659233" y="5607352"/>
                  <a:pt x="1173182" y="5474074"/>
                </a:cubicBezTo>
                <a:cubicBezTo>
                  <a:pt x="940520" y="5410366"/>
                  <a:pt x="709302" y="5342134"/>
                  <a:pt x="479527" y="5269379"/>
                </a:cubicBezTo>
                <a:lnTo>
                  <a:pt x="0" y="5107083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26747"/>
            <a:ext cx="9144000" cy="2387600"/>
          </a:xfrm>
        </p:spPr>
        <p:txBody>
          <a:bodyPr>
            <a:normAutofit/>
          </a:bodyPr>
          <a:lstStyle/>
          <a:p>
            <a:pPr algn="ctr"/>
            <a:r>
              <a:rPr lang="en-GB" sz="8000">
                <a:solidFill>
                  <a:schemeClr val="bg1"/>
                </a:solidFill>
                <a:cs typeface="Calibri Light"/>
              </a:rPr>
              <a:t>Лингвосоционика</a:t>
            </a:r>
            <a:endParaRPr lang="en-GB" sz="800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27080"/>
            <a:ext cx="9144000" cy="1197323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/>
            <a:r>
              <a:rPr lang="en-GB" sz="3200" dirty="0" err="1">
                <a:solidFill>
                  <a:schemeClr val="bg1"/>
                </a:solidFill>
              </a:rPr>
              <a:t>Третий</a:t>
            </a:r>
            <a:r>
              <a:rPr lang="en-GB" sz="3200" dirty="0">
                <a:solidFill>
                  <a:schemeClr val="bg1"/>
                </a:solidFill>
              </a:rPr>
              <a:t> </a:t>
            </a:r>
            <a:r>
              <a:rPr lang="en-GB" sz="3200" dirty="0" err="1">
                <a:solidFill>
                  <a:schemeClr val="bg1"/>
                </a:solidFill>
              </a:rPr>
              <a:t>доклад</a:t>
            </a:r>
            <a:r>
              <a:rPr lang="en-GB" sz="3200" dirty="0">
                <a:solidFill>
                  <a:schemeClr val="bg1"/>
                </a:solidFill>
              </a:rPr>
              <a:t> </a:t>
            </a:r>
            <a:r>
              <a:rPr lang="en-GB" sz="3200" dirty="0" err="1">
                <a:solidFill>
                  <a:schemeClr val="bg1"/>
                </a:solidFill>
              </a:rPr>
              <a:t>Надежды</a:t>
            </a:r>
            <a:r>
              <a:rPr lang="en-GB" sz="3200" dirty="0">
                <a:solidFill>
                  <a:schemeClr val="bg1"/>
                </a:solidFill>
              </a:rPr>
              <a:t> </a:t>
            </a:r>
            <a:r>
              <a:rPr lang="en-GB" sz="3200" dirty="0" err="1">
                <a:solidFill>
                  <a:schemeClr val="bg1"/>
                </a:solidFill>
              </a:rPr>
              <a:t>Медведовской</a:t>
            </a:r>
            <a:r>
              <a:rPr lang="en-GB" sz="3200" dirty="0">
                <a:solidFill>
                  <a:schemeClr val="bg1"/>
                </a:solidFill>
              </a:rPr>
              <a:t> </a:t>
            </a:r>
            <a:r>
              <a:rPr lang="en-GB" sz="3200" dirty="0" err="1">
                <a:solidFill>
                  <a:schemeClr val="bg1"/>
                </a:solidFill>
              </a:rPr>
              <a:t>на</a:t>
            </a:r>
            <a:r>
              <a:rPr lang="en-GB" sz="3200" dirty="0">
                <a:solidFill>
                  <a:schemeClr val="bg1"/>
                </a:solidFill>
              </a:rPr>
              <a:t> </a:t>
            </a:r>
            <a:r>
              <a:rPr lang="en-GB" sz="3200" dirty="0" err="1">
                <a:solidFill>
                  <a:schemeClr val="bg1"/>
                </a:solidFill>
              </a:rPr>
              <a:t>соционической</a:t>
            </a:r>
            <a:r>
              <a:rPr lang="en-GB" sz="3200" dirty="0">
                <a:solidFill>
                  <a:schemeClr val="bg1"/>
                </a:solidFill>
              </a:rPr>
              <a:t> </a:t>
            </a:r>
            <a:r>
              <a:rPr lang="en-GB" sz="3200" dirty="0" err="1">
                <a:solidFill>
                  <a:schemeClr val="bg1"/>
                </a:solidFill>
              </a:rPr>
              <a:t>конференции</a:t>
            </a:r>
            <a:r>
              <a:rPr lang="en-GB" sz="3200" dirty="0">
                <a:solidFill>
                  <a:schemeClr val="bg1"/>
                </a:solidFill>
              </a:rPr>
              <a:t> </a:t>
            </a:r>
            <a:r>
              <a:rPr lang="en-GB" sz="3200" dirty="0" err="1">
                <a:solidFill>
                  <a:schemeClr val="bg1"/>
                </a:solidFill>
              </a:rPr>
              <a:t>онлайн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</a:rPr>
              <a:t>18.02.2023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DCB8EB4B-AFE9-41E8-95B0-F246E5740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3650059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solidFill>
              <a:schemeClr val="bg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A6A000-7224-E5C6-546F-E691919F3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Понятие и история лингвосоционики 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27432"/>
          </a:xfrm>
          <a:custGeom>
            <a:avLst/>
            <a:gdLst>
              <a:gd name="connsiteX0" fmla="*/ 0 w 3255095"/>
              <a:gd name="connsiteY0" fmla="*/ 0 h 27432"/>
              <a:gd name="connsiteX1" fmla="*/ 618468 w 3255095"/>
              <a:gd name="connsiteY1" fmla="*/ 0 h 27432"/>
              <a:gd name="connsiteX2" fmla="*/ 1269487 w 3255095"/>
              <a:gd name="connsiteY2" fmla="*/ 0 h 27432"/>
              <a:gd name="connsiteX3" fmla="*/ 1953057 w 3255095"/>
              <a:gd name="connsiteY3" fmla="*/ 0 h 27432"/>
              <a:gd name="connsiteX4" fmla="*/ 2636627 w 3255095"/>
              <a:gd name="connsiteY4" fmla="*/ 0 h 27432"/>
              <a:gd name="connsiteX5" fmla="*/ 3255095 w 3255095"/>
              <a:gd name="connsiteY5" fmla="*/ 0 h 27432"/>
              <a:gd name="connsiteX6" fmla="*/ 3255095 w 3255095"/>
              <a:gd name="connsiteY6" fmla="*/ 27432 h 27432"/>
              <a:gd name="connsiteX7" fmla="*/ 2538974 w 3255095"/>
              <a:gd name="connsiteY7" fmla="*/ 27432 h 27432"/>
              <a:gd name="connsiteX8" fmla="*/ 1822853 w 3255095"/>
              <a:gd name="connsiteY8" fmla="*/ 27432 h 27432"/>
              <a:gd name="connsiteX9" fmla="*/ 1171834 w 3255095"/>
              <a:gd name="connsiteY9" fmla="*/ 27432 h 27432"/>
              <a:gd name="connsiteX10" fmla="*/ 0 w 3255095"/>
              <a:gd name="connsiteY10" fmla="*/ 27432 h 27432"/>
              <a:gd name="connsiteX11" fmla="*/ 0 w 3255095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27432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3929" y="7395"/>
                  <a:pt x="3255140" y="21864"/>
                  <a:pt x="3255095" y="27432"/>
                </a:cubicBezTo>
                <a:cubicBezTo>
                  <a:pt x="3088545" y="32347"/>
                  <a:pt x="2687475" y="16563"/>
                  <a:pt x="2538974" y="27432"/>
                </a:cubicBezTo>
                <a:cubicBezTo>
                  <a:pt x="2390473" y="38301"/>
                  <a:pt x="2137381" y="185"/>
                  <a:pt x="1822853" y="27432"/>
                </a:cubicBezTo>
                <a:cubicBezTo>
                  <a:pt x="1508325" y="54679"/>
                  <a:pt x="1466437" y="29529"/>
                  <a:pt x="1171834" y="27432"/>
                </a:cubicBezTo>
                <a:cubicBezTo>
                  <a:pt x="877231" y="25335"/>
                  <a:pt x="561097" y="46787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255095" h="27432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5288" y="12649"/>
                  <a:pt x="3254107" y="17989"/>
                  <a:pt x="3255095" y="27432"/>
                </a:cubicBezTo>
                <a:cubicBezTo>
                  <a:pt x="3120743" y="25834"/>
                  <a:pt x="2759628" y="51606"/>
                  <a:pt x="2604076" y="27432"/>
                </a:cubicBezTo>
                <a:cubicBezTo>
                  <a:pt x="2448524" y="3258"/>
                  <a:pt x="2184336" y="28743"/>
                  <a:pt x="1887955" y="27432"/>
                </a:cubicBezTo>
                <a:cubicBezTo>
                  <a:pt x="1591574" y="26121"/>
                  <a:pt x="1548845" y="16014"/>
                  <a:pt x="1334589" y="27432"/>
                </a:cubicBezTo>
                <a:cubicBezTo>
                  <a:pt x="1120333" y="38850"/>
                  <a:pt x="996014" y="18806"/>
                  <a:pt x="683570" y="27432"/>
                </a:cubicBezTo>
                <a:cubicBezTo>
                  <a:pt x="371126" y="36058"/>
                  <a:pt x="198687" y="25311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B1863B"/>
          </a:solidFill>
          <a:ln w="38100" cap="rnd">
            <a:solidFill>
              <a:srgbClr val="B1863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560DBF2-F528-9D65-5EBA-506130666F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4296" y="881150"/>
            <a:ext cx="7214616" cy="506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825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rgbClr val="B1863B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D1CF5C-52FE-8284-5978-0B8370CC8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5300">
                <a:solidFill>
                  <a:schemeClr val="bg1"/>
                </a:solidFill>
              </a:rPr>
              <a:t>Автор понятия - Дмитрий Лытов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2F320-15B9-9AB3-0F26-31920EAB97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600" b="1" err="1">
                <a:ea typeface="+mn-lt"/>
                <a:cs typeface="+mn-lt"/>
              </a:rPr>
              <a:t>Термин</a:t>
            </a:r>
            <a:r>
              <a:rPr lang="en-GB" sz="2600" b="1">
                <a:ea typeface="+mn-lt"/>
                <a:cs typeface="+mn-lt"/>
              </a:rPr>
              <a:t> "</a:t>
            </a:r>
            <a:r>
              <a:rPr lang="en-GB" sz="2600" b="1" err="1">
                <a:ea typeface="+mn-lt"/>
                <a:cs typeface="+mn-lt"/>
              </a:rPr>
              <a:t>лингвосоционика</a:t>
            </a:r>
            <a:r>
              <a:rPr lang="en-GB" sz="2600" b="1">
                <a:ea typeface="+mn-lt"/>
                <a:cs typeface="+mn-lt"/>
              </a:rPr>
              <a:t>", </a:t>
            </a:r>
            <a:r>
              <a:rPr lang="en-GB" sz="2600" b="1" err="1">
                <a:ea typeface="+mn-lt"/>
                <a:cs typeface="+mn-lt"/>
              </a:rPr>
              <a:t>по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всей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вероятности</a:t>
            </a:r>
            <a:r>
              <a:rPr lang="en-GB" sz="2600" b="1">
                <a:ea typeface="+mn-lt"/>
                <a:cs typeface="+mn-lt"/>
              </a:rPr>
              <a:t>, </a:t>
            </a:r>
            <a:r>
              <a:rPr lang="en-GB" sz="2600" b="1" err="1">
                <a:ea typeface="+mn-lt"/>
                <a:cs typeface="+mn-lt"/>
              </a:rPr>
              <a:t>придумал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Дмитрий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Лытов</a:t>
            </a:r>
            <a:r>
              <a:rPr lang="en-GB" sz="2600" b="1">
                <a:ea typeface="+mn-lt"/>
                <a:cs typeface="+mn-lt"/>
              </a:rPr>
              <a:t>.</a:t>
            </a:r>
            <a:br>
              <a:rPr lang="en-GB" sz="2600" b="1">
                <a:ea typeface="+mn-lt"/>
                <a:cs typeface="+mn-lt"/>
              </a:rPr>
            </a:br>
            <a:br>
              <a:rPr lang="en-GB" sz="2600" b="1">
                <a:ea typeface="+mn-lt"/>
                <a:cs typeface="+mn-lt"/>
              </a:rPr>
            </a:br>
            <a:r>
              <a:rPr lang="en-GB" sz="2600" b="1">
                <a:ea typeface="+mn-lt"/>
                <a:cs typeface="+mn-lt"/>
              </a:rPr>
              <a:t>В 1995 </a:t>
            </a:r>
            <a:r>
              <a:rPr lang="en-GB" sz="2600" b="1" err="1">
                <a:ea typeface="+mn-lt"/>
                <a:cs typeface="+mn-lt"/>
              </a:rPr>
              <a:t>году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он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выступил</a:t>
            </a:r>
            <a:r>
              <a:rPr lang="en-GB" sz="2600" b="1">
                <a:ea typeface="+mn-lt"/>
                <a:cs typeface="+mn-lt"/>
              </a:rPr>
              <a:t> с </a:t>
            </a:r>
            <a:r>
              <a:rPr lang="en-GB" sz="2600" b="1" err="1">
                <a:ea typeface="+mn-lt"/>
                <a:cs typeface="+mn-lt"/>
              </a:rPr>
              <a:t>докладом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на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конференции</a:t>
            </a:r>
            <a:r>
              <a:rPr lang="en-GB" sz="2600" b="1">
                <a:ea typeface="+mn-lt"/>
                <a:cs typeface="+mn-lt"/>
              </a:rPr>
              <a:t> МИС и </a:t>
            </a:r>
            <a:r>
              <a:rPr lang="en-GB" sz="2600" b="1" err="1">
                <a:ea typeface="+mn-lt"/>
                <a:cs typeface="+mn-lt"/>
              </a:rPr>
              <a:t>опубликовал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статью</a:t>
            </a:r>
            <a:r>
              <a:rPr lang="en-GB" sz="2600" b="1">
                <a:ea typeface="+mn-lt"/>
                <a:cs typeface="+mn-lt"/>
              </a:rPr>
              <a:t> с </a:t>
            </a:r>
            <a:r>
              <a:rPr lang="en-GB" sz="2600" b="1" err="1">
                <a:ea typeface="+mn-lt"/>
                <a:cs typeface="+mn-lt"/>
              </a:rPr>
              <a:t>общими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характеристиками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отдельных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языков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по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соционическим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признакам</a:t>
            </a:r>
            <a:r>
              <a:rPr lang="en-GB" sz="2600" b="1">
                <a:ea typeface="+mn-lt"/>
                <a:cs typeface="+mn-lt"/>
              </a:rPr>
              <a:t>,</a:t>
            </a:r>
            <a:br>
              <a:rPr lang="en-GB" sz="2600" b="1">
                <a:ea typeface="+mn-lt"/>
                <a:cs typeface="+mn-lt"/>
              </a:rPr>
            </a:br>
            <a:r>
              <a:rPr lang="en-GB" sz="2600" b="1" err="1">
                <a:ea typeface="+mn-lt"/>
                <a:cs typeface="+mn-lt"/>
              </a:rPr>
              <a:t>но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дальнейшего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развития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эта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тематика</a:t>
            </a:r>
            <a:r>
              <a:rPr lang="en-GB" sz="2600" b="1">
                <a:ea typeface="+mn-lt"/>
                <a:cs typeface="+mn-lt"/>
              </a:rPr>
              <a:t> у </a:t>
            </a:r>
            <a:r>
              <a:rPr lang="en-GB" sz="2600" b="1" err="1">
                <a:ea typeface="+mn-lt"/>
                <a:cs typeface="+mn-lt"/>
              </a:rPr>
              <a:t>него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не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получила</a:t>
            </a:r>
            <a:r>
              <a:rPr lang="en-GB" sz="2600" b="1">
                <a:ea typeface="+mn-lt"/>
                <a:cs typeface="+mn-lt"/>
              </a:rPr>
              <a:t> (</a:t>
            </a:r>
            <a:r>
              <a:rPr lang="en-GB" sz="2600" b="1" err="1">
                <a:ea typeface="+mn-lt"/>
                <a:cs typeface="+mn-lt"/>
              </a:rPr>
              <a:t>позже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он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сам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высказался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об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этой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статье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достаточно</a:t>
            </a:r>
            <a:r>
              <a:rPr lang="en-GB" sz="2600" b="1">
                <a:ea typeface="+mn-lt"/>
                <a:cs typeface="+mn-lt"/>
              </a:rPr>
              <a:t> </a:t>
            </a:r>
            <a:r>
              <a:rPr lang="en-GB" sz="2600" b="1" err="1">
                <a:ea typeface="+mn-lt"/>
                <a:cs typeface="+mn-lt"/>
              </a:rPr>
              <a:t>критично</a:t>
            </a:r>
            <a:r>
              <a:rPr lang="en-GB" sz="2600" b="1">
                <a:ea typeface="+mn-lt"/>
                <a:cs typeface="+mn-lt"/>
              </a:rPr>
              <a:t>).</a:t>
            </a:r>
            <a:endParaRPr lang="en-GB" sz="2600"/>
          </a:p>
        </p:txBody>
      </p:sp>
    </p:spTree>
    <p:extLst>
      <p:ext uri="{BB962C8B-B14F-4D97-AF65-F5344CB8AC3E}">
        <p14:creationId xmlns:p14="http://schemas.microsoft.com/office/powerpoint/2010/main" val="240556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39FF0D-E1C6-4253-9E26-2096D5DB4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419540" cy="5431536"/>
          </a:xfrm>
        </p:spPr>
        <p:txBody>
          <a:bodyPr>
            <a:normAutofit/>
          </a:bodyPr>
          <a:lstStyle/>
          <a:p>
            <a:r>
              <a:rPr lang="en-GB" sz="6000"/>
              <a:t>Цитаты из статьи Дмитрия Лытова</a:t>
            </a: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39411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B1863B"/>
          </a:solidFill>
          <a:ln w="41275" cap="rnd">
            <a:solidFill>
              <a:srgbClr val="B1863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48C47-28CA-B02E-0A45-5CD1B7744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8595" y="552091"/>
            <a:ext cx="6052158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 b="1" err="1">
                <a:ea typeface="+mn-lt"/>
                <a:cs typeface="+mn-lt"/>
              </a:rPr>
              <a:t>Логические</a:t>
            </a:r>
            <a:r>
              <a:rPr lang="en-GB" sz="1800" b="1">
                <a:ea typeface="+mn-lt"/>
                <a:cs typeface="+mn-lt"/>
              </a:rPr>
              <a:t> </a:t>
            </a:r>
            <a:r>
              <a:rPr lang="en-GB" sz="1800" b="1" err="1">
                <a:ea typeface="+mn-lt"/>
                <a:cs typeface="+mn-lt"/>
              </a:rPr>
              <a:t>языки</a:t>
            </a:r>
            <a:r>
              <a:rPr lang="en-GB" sz="1800">
                <a:ea typeface="+mn-lt"/>
                <a:cs typeface="+mn-lt"/>
              </a:rPr>
              <a:t>: </a:t>
            </a:r>
            <a:r>
              <a:rPr lang="en-GB" sz="1800" err="1">
                <a:ea typeface="+mn-lt"/>
                <a:cs typeface="+mn-lt"/>
              </a:rPr>
              <a:t>почти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всегда</a:t>
            </a:r>
            <a:r>
              <a:rPr lang="en-GB" sz="1800">
                <a:ea typeface="+mn-lt"/>
                <a:cs typeface="+mn-lt"/>
              </a:rPr>
              <a:t> – </a:t>
            </a:r>
            <a:r>
              <a:rPr lang="en-GB" sz="1800" err="1">
                <a:ea typeface="+mn-lt"/>
                <a:cs typeface="+mn-lt"/>
              </a:rPr>
              <a:t>пусть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не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сразу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очевидная</a:t>
            </a:r>
            <a:r>
              <a:rPr lang="en-GB" sz="1800">
                <a:ea typeface="+mn-lt"/>
                <a:cs typeface="+mn-lt"/>
              </a:rPr>
              <a:t> – </a:t>
            </a:r>
            <a:r>
              <a:rPr lang="en-GB" sz="1800" err="1">
                <a:ea typeface="+mn-lt"/>
                <a:cs typeface="+mn-lt"/>
              </a:rPr>
              <a:t>легкость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для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поверхностного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изучения</a:t>
            </a:r>
            <a:r>
              <a:rPr lang="en-GB" sz="1800">
                <a:ea typeface="+mn-lt"/>
                <a:cs typeface="+mn-lt"/>
              </a:rPr>
              <a:t>. </a:t>
            </a:r>
            <a:r>
              <a:rPr lang="en-GB" sz="1800" err="1">
                <a:ea typeface="+mn-lt"/>
                <a:cs typeface="+mn-lt"/>
              </a:rPr>
              <a:t>Тенденция</a:t>
            </a:r>
            <a:r>
              <a:rPr lang="en-GB" sz="1800">
                <a:ea typeface="+mn-lt"/>
                <a:cs typeface="+mn-lt"/>
              </a:rPr>
              <a:t> к </a:t>
            </a:r>
            <a:r>
              <a:rPr lang="en-GB" sz="1800" err="1">
                <a:ea typeface="+mn-lt"/>
                <a:cs typeface="+mn-lt"/>
              </a:rPr>
              <a:t>упрощению</a:t>
            </a:r>
            <a:r>
              <a:rPr lang="en-GB" sz="1800">
                <a:ea typeface="+mn-lt"/>
                <a:cs typeface="+mn-lt"/>
              </a:rPr>
              <a:t>, к </a:t>
            </a:r>
            <a:r>
              <a:rPr lang="en-GB" sz="1800" err="1">
                <a:ea typeface="+mn-lt"/>
                <a:cs typeface="+mn-lt"/>
              </a:rPr>
              <a:t>стандартизации</a:t>
            </a:r>
            <a:r>
              <a:rPr lang="en-GB" sz="1800">
                <a:ea typeface="+mn-lt"/>
                <a:cs typeface="+mn-lt"/>
              </a:rPr>
              <a:t>. </a:t>
            </a:r>
            <a:r>
              <a:rPr lang="en-GB" sz="1800" err="1">
                <a:ea typeface="+mn-lt"/>
                <a:cs typeface="+mn-lt"/>
              </a:rPr>
              <a:t>Со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временем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вырабатывается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стандартный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набор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словообразующих</a:t>
            </a:r>
            <a:r>
              <a:rPr lang="en-GB" sz="1800">
                <a:ea typeface="+mn-lt"/>
                <a:cs typeface="+mn-lt"/>
              </a:rPr>
              <a:t> и </a:t>
            </a:r>
            <a:r>
              <a:rPr lang="en-GB" sz="1800" err="1">
                <a:ea typeface="+mn-lt"/>
                <a:cs typeface="+mn-lt"/>
              </a:rPr>
              <a:t>изменяющих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морфем</a:t>
            </a:r>
            <a:r>
              <a:rPr lang="en-GB" sz="1800">
                <a:ea typeface="+mn-lt"/>
                <a:cs typeface="+mn-lt"/>
              </a:rPr>
              <a:t>. [</a:t>
            </a:r>
            <a:r>
              <a:rPr lang="en-GB" sz="1800" err="1">
                <a:ea typeface="+mn-lt"/>
                <a:cs typeface="+mn-lt"/>
              </a:rPr>
              <a:t>Морфемой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называется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минимальная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единица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языка</a:t>
            </a:r>
            <a:r>
              <a:rPr lang="en-GB" sz="1800">
                <a:ea typeface="+mn-lt"/>
                <a:cs typeface="+mn-lt"/>
              </a:rPr>
              <a:t>, </a:t>
            </a:r>
            <a:r>
              <a:rPr lang="en-GB" sz="1800" err="1">
                <a:ea typeface="+mn-lt"/>
                <a:cs typeface="+mn-lt"/>
              </a:rPr>
              <a:t>которая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имеет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смысл</a:t>
            </a:r>
            <a:r>
              <a:rPr lang="en-GB" sz="1800">
                <a:ea typeface="+mn-lt"/>
                <a:cs typeface="+mn-lt"/>
              </a:rPr>
              <a:t> – </a:t>
            </a:r>
            <a:r>
              <a:rPr lang="en-GB" sz="1800" err="1">
                <a:ea typeface="+mn-lt"/>
                <a:cs typeface="+mn-lt"/>
              </a:rPr>
              <a:t>например</a:t>
            </a:r>
            <a:r>
              <a:rPr lang="en-GB" sz="1800">
                <a:ea typeface="+mn-lt"/>
                <a:cs typeface="+mn-lt"/>
              </a:rPr>
              <a:t>, ОБ-, МЕН- и ЯТЬ в </a:t>
            </a:r>
            <a:r>
              <a:rPr lang="en-GB" sz="1800" err="1">
                <a:ea typeface="+mn-lt"/>
                <a:cs typeface="+mn-lt"/>
              </a:rPr>
              <a:t>слове</a:t>
            </a:r>
            <a:r>
              <a:rPr lang="en-GB" sz="1800">
                <a:ea typeface="+mn-lt"/>
                <a:cs typeface="+mn-lt"/>
              </a:rPr>
              <a:t> "</a:t>
            </a:r>
            <a:r>
              <a:rPr lang="en-GB" sz="1800" err="1">
                <a:ea typeface="+mn-lt"/>
                <a:cs typeface="+mn-lt"/>
              </a:rPr>
              <a:t>обменять</a:t>
            </a:r>
            <a:r>
              <a:rPr lang="en-GB" sz="1800">
                <a:ea typeface="+mn-lt"/>
                <a:cs typeface="+mn-lt"/>
              </a:rPr>
              <a:t>".] </a:t>
            </a:r>
            <a:r>
              <a:rPr lang="en-GB" sz="1800" err="1">
                <a:ea typeface="+mn-lt"/>
                <a:cs typeface="+mn-lt"/>
              </a:rPr>
              <a:t>Экономия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средств</a:t>
            </a:r>
            <a:r>
              <a:rPr lang="en-GB" sz="1800">
                <a:ea typeface="+mn-lt"/>
                <a:cs typeface="+mn-lt"/>
              </a:rPr>
              <a:t>: </a:t>
            </a:r>
            <a:r>
              <a:rPr lang="en-GB" sz="1800" err="1">
                <a:ea typeface="+mn-lt"/>
                <a:cs typeface="+mn-lt"/>
              </a:rPr>
              <a:t>нередко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одинаковые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по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звучанию</a:t>
            </a:r>
            <a:r>
              <a:rPr lang="en-GB" sz="1800">
                <a:ea typeface="+mn-lt"/>
                <a:cs typeface="+mn-lt"/>
              </a:rPr>
              <a:t> (</a:t>
            </a:r>
            <a:r>
              <a:rPr lang="en-GB" sz="1800" err="1">
                <a:ea typeface="+mn-lt"/>
                <a:cs typeface="+mn-lt"/>
              </a:rPr>
              <a:t>или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написанию</a:t>
            </a:r>
            <a:r>
              <a:rPr lang="en-GB" sz="1800">
                <a:ea typeface="+mn-lt"/>
                <a:cs typeface="+mn-lt"/>
              </a:rPr>
              <a:t>) </a:t>
            </a:r>
            <a:r>
              <a:rPr lang="en-GB" sz="1800" err="1">
                <a:ea typeface="+mn-lt"/>
                <a:cs typeface="+mn-lt"/>
              </a:rPr>
              <a:t>морфемы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используются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сразу</a:t>
            </a:r>
            <a:r>
              <a:rPr lang="en-GB" sz="1800">
                <a:ea typeface="+mn-lt"/>
                <a:cs typeface="+mn-lt"/>
              </a:rPr>
              <a:t> в </a:t>
            </a:r>
            <a:r>
              <a:rPr lang="en-GB" sz="1800" err="1">
                <a:ea typeface="+mn-lt"/>
                <a:cs typeface="+mn-lt"/>
              </a:rPr>
              <a:t>нескольких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значениях</a:t>
            </a:r>
            <a:r>
              <a:rPr lang="en-GB" sz="1800">
                <a:ea typeface="+mn-lt"/>
                <a:cs typeface="+mn-lt"/>
              </a:rPr>
              <a:t> – </a:t>
            </a:r>
            <a:r>
              <a:rPr lang="en-GB" sz="1800" err="1">
                <a:ea typeface="+mn-lt"/>
                <a:cs typeface="+mn-lt"/>
              </a:rPr>
              <a:t>при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том</a:t>
            </a:r>
            <a:r>
              <a:rPr lang="en-GB" sz="1800">
                <a:ea typeface="+mn-lt"/>
                <a:cs typeface="+mn-lt"/>
              </a:rPr>
              <a:t>, </a:t>
            </a:r>
            <a:r>
              <a:rPr lang="en-GB" sz="1800" err="1">
                <a:ea typeface="+mn-lt"/>
                <a:cs typeface="+mn-lt"/>
              </a:rPr>
              <a:t>что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перепутать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их</a:t>
            </a:r>
            <a:r>
              <a:rPr lang="en-GB" sz="1800">
                <a:ea typeface="+mn-lt"/>
                <a:cs typeface="+mn-lt"/>
              </a:rPr>
              <a:t> трудно..</a:t>
            </a:r>
          </a:p>
          <a:p>
            <a:pPr>
              <a:lnSpc>
                <a:spcPct val="100000"/>
              </a:lnSpc>
            </a:pPr>
            <a:r>
              <a:rPr lang="en-GB" sz="1800" b="1" err="1">
                <a:ea typeface="+mn-lt"/>
                <a:cs typeface="+mn-lt"/>
              </a:rPr>
              <a:t>Этические</a:t>
            </a:r>
            <a:r>
              <a:rPr lang="en-GB" sz="1800" b="1">
                <a:ea typeface="+mn-lt"/>
                <a:cs typeface="+mn-lt"/>
              </a:rPr>
              <a:t> </a:t>
            </a:r>
            <a:r>
              <a:rPr lang="en-GB" sz="1800" b="1" err="1">
                <a:ea typeface="+mn-lt"/>
                <a:cs typeface="+mn-lt"/>
              </a:rPr>
              <a:t>языки</a:t>
            </a:r>
            <a:r>
              <a:rPr lang="en-GB" sz="1800">
                <a:ea typeface="+mn-lt"/>
                <a:cs typeface="+mn-lt"/>
              </a:rPr>
              <a:t>: </a:t>
            </a:r>
            <a:r>
              <a:rPr lang="en-GB" sz="1800" err="1">
                <a:ea typeface="+mn-lt"/>
                <a:cs typeface="+mn-lt"/>
              </a:rPr>
              <a:t>основная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нагрузка</a:t>
            </a:r>
            <a:r>
              <a:rPr lang="en-GB" sz="1800">
                <a:ea typeface="+mn-lt"/>
                <a:cs typeface="+mn-lt"/>
              </a:rPr>
              <a:t> – </a:t>
            </a:r>
            <a:r>
              <a:rPr lang="en-GB" sz="1800" err="1">
                <a:ea typeface="+mn-lt"/>
                <a:cs typeface="+mn-lt"/>
              </a:rPr>
              <a:t>на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смысловые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оттенки</a:t>
            </a:r>
            <a:r>
              <a:rPr lang="en-GB" sz="1800">
                <a:ea typeface="+mn-lt"/>
                <a:cs typeface="+mn-lt"/>
              </a:rPr>
              <a:t>. </a:t>
            </a:r>
            <a:r>
              <a:rPr lang="en-GB" sz="1800" err="1">
                <a:ea typeface="+mn-lt"/>
                <a:cs typeface="+mn-lt"/>
              </a:rPr>
              <a:t>Не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синонимы</a:t>
            </a:r>
            <a:r>
              <a:rPr lang="en-GB" sz="1800">
                <a:ea typeface="+mn-lt"/>
                <a:cs typeface="+mn-lt"/>
              </a:rPr>
              <a:t>, </a:t>
            </a:r>
            <a:r>
              <a:rPr lang="en-GB" sz="1800" err="1">
                <a:ea typeface="+mn-lt"/>
                <a:cs typeface="+mn-lt"/>
              </a:rPr>
              <a:t>как</a:t>
            </a:r>
            <a:r>
              <a:rPr lang="en-GB" sz="1800">
                <a:ea typeface="+mn-lt"/>
                <a:cs typeface="+mn-lt"/>
              </a:rPr>
              <a:t> в </a:t>
            </a:r>
            <a:r>
              <a:rPr lang="en-GB" sz="1800" err="1">
                <a:ea typeface="+mn-lt"/>
                <a:cs typeface="+mn-lt"/>
              </a:rPr>
              <a:t>логических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языках</a:t>
            </a:r>
            <a:r>
              <a:rPr lang="en-GB" sz="1800">
                <a:ea typeface="+mn-lt"/>
                <a:cs typeface="+mn-lt"/>
              </a:rPr>
              <a:t>, а </a:t>
            </a:r>
            <a:r>
              <a:rPr lang="en-GB" sz="1800" err="1">
                <a:ea typeface="+mn-lt"/>
                <a:cs typeface="+mn-lt"/>
              </a:rPr>
              <a:t>скорее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полусинонимы</a:t>
            </a:r>
            <a:r>
              <a:rPr lang="en-GB" sz="1800">
                <a:ea typeface="+mn-lt"/>
                <a:cs typeface="+mn-lt"/>
              </a:rPr>
              <a:t> с </a:t>
            </a:r>
            <a:r>
              <a:rPr lang="en-GB" sz="1800" err="1">
                <a:ea typeface="+mn-lt"/>
                <a:cs typeface="+mn-lt"/>
              </a:rPr>
              <a:t>различными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оттенками</a:t>
            </a:r>
            <a:r>
              <a:rPr lang="en-GB" sz="1800">
                <a:ea typeface="+mn-lt"/>
                <a:cs typeface="+mn-lt"/>
              </a:rPr>
              <a:t>. </a:t>
            </a:r>
            <a:r>
              <a:rPr lang="en-GB" sz="1800" err="1">
                <a:ea typeface="+mn-lt"/>
                <a:cs typeface="+mn-lt"/>
              </a:rPr>
              <a:t>Все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это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чаще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всего</a:t>
            </a:r>
            <a:r>
              <a:rPr lang="en-GB" sz="1800">
                <a:ea typeface="+mn-lt"/>
                <a:cs typeface="+mn-lt"/>
              </a:rPr>
              <a:t> в </a:t>
            </a:r>
            <a:r>
              <a:rPr lang="en-GB" sz="1800" err="1">
                <a:ea typeface="+mn-lt"/>
                <a:cs typeface="+mn-lt"/>
              </a:rPr>
              <a:t>ущерб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грамматике</a:t>
            </a:r>
            <a:r>
              <a:rPr lang="en-GB" sz="1800">
                <a:ea typeface="+mn-lt"/>
                <a:cs typeface="+mn-lt"/>
              </a:rPr>
              <a:t>. </a:t>
            </a:r>
            <a:r>
              <a:rPr lang="en-GB" sz="1800" err="1">
                <a:ea typeface="+mn-lt"/>
                <a:cs typeface="+mn-lt"/>
              </a:rPr>
              <a:t>Для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примера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можно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взять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хотя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бы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спряжение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глагола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во</a:t>
            </a:r>
            <a:r>
              <a:rPr lang="en-GB" sz="1800">
                <a:ea typeface="+mn-lt"/>
                <a:cs typeface="+mn-lt"/>
              </a:rPr>
              <a:t> </a:t>
            </a:r>
            <a:r>
              <a:rPr lang="en-GB" sz="1800" err="1">
                <a:ea typeface="+mn-lt"/>
                <a:cs typeface="+mn-lt"/>
              </a:rPr>
              <a:t>французском</a:t>
            </a:r>
            <a:r>
              <a:rPr lang="en-GB" sz="1800">
                <a:ea typeface="+mn-lt"/>
                <a:cs typeface="+mn-lt"/>
              </a:rPr>
              <a:t> языке.</a:t>
            </a:r>
            <a:endParaRPr lang="en-GB" sz="1800"/>
          </a:p>
          <a:p>
            <a:pPr>
              <a:lnSpc>
                <a:spcPct val="100000"/>
              </a:lnSpc>
            </a:pPr>
            <a:endParaRPr lang="en-GB" sz="1800"/>
          </a:p>
          <a:p>
            <a:pPr>
              <a:lnSpc>
                <a:spcPct val="100000"/>
              </a:lnSpc>
            </a:pP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724678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rgbClr val="B1863B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5AA253-5DE1-805E-BB70-447A2183A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800" dirty="0" err="1">
                <a:solidFill>
                  <a:schemeClr val="bg1"/>
                </a:solidFill>
              </a:rPr>
              <a:t>Рациональные</a:t>
            </a:r>
            <a:r>
              <a:rPr lang="en-GB" sz="6800" dirty="0">
                <a:solidFill>
                  <a:schemeClr val="bg1"/>
                </a:solidFill>
              </a:rPr>
              <a:t> и </a:t>
            </a:r>
            <a:r>
              <a:rPr lang="en-GB" sz="6800" dirty="0" err="1">
                <a:solidFill>
                  <a:schemeClr val="bg1"/>
                </a:solidFill>
              </a:rPr>
              <a:t>иррациональные</a:t>
            </a:r>
            <a:r>
              <a:rPr lang="en-GB" sz="6800" dirty="0">
                <a:solidFill>
                  <a:schemeClr val="bg1"/>
                </a:solidFill>
              </a:rPr>
              <a:t> </a:t>
            </a:r>
            <a:r>
              <a:rPr lang="en-GB" sz="6800" dirty="0" err="1">
                <a:solidFill>
                  <a:schemeClr val="bg1"/>
                </a:solidFill>
              </a:rPr>
              <a:t>языки</a:t>
            </a:r>
            <a:endParaRPr lang="en-US" dirty="0" err="1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E922A-865C-F183-7618-C5DBBF87F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en-GB" b="1" dirty="0" err="1">
                <a:ea typeface="+mn-lt"/>
                <a:cs typeface="+mn-lt"/>
              </a:rPr>
              <a:t>Рациональные</a:t>
            </a:r>
            <a:r>
              <a:rPr lang="en-GB" b="1" dirty="0">
                <a:ea typeface="+mn-lt"/>
                <a:cs typeface="+mn-lt"/>
              </a:rPr>
              <a:t> и </a:t>
            </a:r>
            <a:r>
              <a:rPr lang="en-GB" b="1" dirty="0" err="1">
                <a:ea typeface="+mn-lt"/>
                <a:cs typeface="+mn-lt"/>
              </a:rPr>
              <a:t>иррациональные</a:t>
            </a:r>
            <a:r>
              <a:rPr lang="en-GB" b="1" dirty="0">
                <a:ea typeface="+mn-lt"/>
                <a:cs typeface="+mn-lt"/>
              </a:rPr>
              <a:t> </a:t>
            </a:r>
            <a:r>
              <a:rPr lang="en-GB" b="1" dirty="0" err="1">
                <a:ea typeface="+mn-lt"/>
                <a:cs typeface="+mn-lt"/>
              </a:rPr>
              <a:t>языки</a:t>
            </a:r>
            <a:r>
              <a:rPr lang="en-GB" b="1" dirty="0">
                <a:ea typeface="+mn-lt"/>
                <a:cs typeface="+mn-lt"/>
              </a:rPr>
              <a:t>: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удалось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заметить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только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две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особенности</a:t>
            </a:r>
            <a:r>
              <a:rPr lang="en-GB" dirty="0">
                <a:ea typeface="+mn-lt"/>
                <a:cs typeface="+mn-lt"/>
              </a:rPr>
              <a:t>. В </a:t>
            </a:r>
            <a:r>
              <a:rPr lang="en-GB" dirty="0" err="1">
                <a:ea typeface="+mn-lt"/>
                <a:cs typeface="+mn-lt"/>
              </a:rPr>
              <a:t>рациональных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языках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порядок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слов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часто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более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фиксированный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чем</a:t>
            </a:r>
            <a:r>
              <a:rPr lang="en-GB" dirty="0">
                <a:ea typeface="+mn-lt"/>
                <a:cs typeface="+mn-lt"/>
              </a:rPr>
              <a:t> в </a:t>
            </a:r>
            <a:r>
              <a:rPr lang="en-GB" dirty="0" err="1">
                <a:ea typeface="+mn-lt"/>
                <a:cs typeface="+mn-lt"/>
              </a:rPr>
              <a:t>иррациональных</a:t>
            </a:r>
            <a:r>
              <a:rPr lang="en-GB" dirty="0">
                <a:ea typeface="+mn-lt"/>
                <a:cs typeface="+mn-lt"/>
              </a:rPr>
              <a:t>. В </a:t>
            </a:r>
            <a:r>
              <a:rPr lang="en-GB" dirty="0" err="1">
                <a:ea typeface="+mn-lt"/>
                <a:cs typeface="+mn-lt"/>
              </a:rPr>
              <a:t>иррациональных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больше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значения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имеет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интонация</a:t>
            </a:r>
            <a:r>
              <a:rPr lang="en-GB" dirty="0">
                <a:ea typeface="+mn-lt"/>
                <a:cs typeface="+mn-lt"/>
              </a:rPr>
              <a:t>. </a:t>
            </a:r>
            <a:r>
              <a:rPr lang="en-GB" dirty="0" err="1">
                <a:ea typeface="+mn-lt"/>
                <a:cs typeface="+mn-lt"/>
              </a:rPr>
              <a:t>Однако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сам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себя</a:t>
            </a:r>
            <a:r>
              <a:rPr lang="en-GB" dirty="0">
                <a:ea typeface="+mn-lt"/>
                <a:cs typeface="+mn-lt"/>
              </a:rPr>
              <a:t> и </a:t>
            </a:r>
            <a:r>
              <a:rPr lang="en-GB" dirty="0" err="1">
                <a:ea typeface="+mn-lt"/>
                <a:cs typeface="+mn-lt"/>
              </a:rPr>
              <a:t>опровергну</a:t>
            </a:r>
            <a:r>
              <a:rPr lang="en-GB" dirty="0">
                <a:ea typeface="+mn-lt"/>
                <a:cs typeface="+mn-lt"/>
              </a:rPr>
              <a:t>: к </a:t>
            </a:r>
            <a:r>
              <a:rPr lang="en-GB" dirty="0" err="1">
                <a:ea typeface="+mn-lt"/>
                <a:cs typeface="+mn-lt"/>
              </a:rPr>
              <a:t>примеру</a:t>
            </a:r>
            <a:r>
              <a:rPr lang="en-GB" dirty="0">
                <a:ea typeface="+mn-lt"/>
                <a:cs typeface="+mn-lt"/>
              </a:rPr>
              <a:t>, с </a:t>
            </a:r>
            <a:r>
              <a:rPr lang="en-GB" dirty="0" err="1">
                <a:ea typeface="+mn-lt"/>
                <a:cs typeface="+mn-lt"/>
              </a:rPr>
              <a:t>этой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точки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зрения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украинский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язык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является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вполне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иррациональным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между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тем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как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другим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критериям</a:t>
            </a:r>
            <a:r>
              <a:rPr lang="en-GB" dirty="0">
                <a:ea typeface="+mn-lt"/>
                <a:cs typeface="+mn-lt"/>
              </a:rPr>
              <a:t> в </a:t>
            </a:r>
            <a:r>
              <a:rPr lang="en-GB" dirty="0" err="1">
                <a:ea typeface="+mn-lt"/>
                <a:cs typeface="+mn-lt"/>
              </a:rPr>
              <a:t>соционике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он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относится</a:t>
            </a:r>
            <a:r>
              <a:rPr lang="en-GB" dirty="0">
                <a:ea typeface="+mn-lt"/>
                <a:cs typeface="+mn-lt"/>
              </a:rPr>
              <a:t> к </a:t>
            </a:r>
            <a:r>
              <a:rPr lang="en-GB" dirty="0" err="1">
                <a:ea typeface="+mn-lt"/>
                <a:cs typeface="+mn-lt"/>
              </a:rPr>
              <a:t>рациональным</a:t>
            </a:r>
            <a:r>
              <a:rPr lang="en-GB" dirty="0">
                <a:ea typeface="+mn-lt"/>
                <a:cs typeface="+mn-lt"/>
              </a:rPr>
              <a:t>.</a:t>
            </a:r>
            <a:br>
              <a:rPr lang="en-GB" dirty="0">
                <a:ea typeface="+mn-lt"/>
                <a:cs typeface="+mn-lt"/>
              </a:rPr>
            </a:br>
            <a:br>
              <a:rPr lang="en-GB" dirty="0">
                <a:ea typeface="+mn-lt"/>
                <a:cs typeface="+mn-lt"/>
              </a:rPr>
            </a:br>
            <a:r>
              <a:rPr lang="en-GB" dirty="0">
                <a:ea typeface="+mn-lt"/>
                <a:cs typeface="+mn-lt"/>
              </a:rPr>
              <a:t>И </a:t>
            </a:r>
            <a:r>
              <a:rPr lang="en-GB" dirty="0" err="1">
                <a:ea typeface="+mn-lt"/>
                <a:cs typeface="+mn-lt"/>
              </a:rPr>
              <a:t>второй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тоже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спорный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критерий</a:t>
            </a:r>
            <a:r>
              <a:rPr lang="en-GB" dirty="0">
                <a:ea typeface="+mn-lt"/>
                <a:cs typeface="+mn-lt"/>
              </a:rPr>
              <a:t>. </a:t>
            </a:r>
            <a:r>
              <a:rPr lang="en-GB" dirty="0" err="1">
                <a:ea typeface="+mn-lt"/>
                <a:cs typeface="+mn-lt"/>
              </a:rPr>
              <a:t>Если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рационально-логические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языки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как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правило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являются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достаточно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легкими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для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пассивного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овладения</a:t>
            </a:r>
            <a:r>
              <a:rPr lang="en-GB" dirty="0">
                <a:ea typeface="+mn-lt"/>
                <a:cs typeface="+mn-lt"/>
              </a:rPr>
              <a:t> – </a:t>
            </a:r>
            <a:r>
              <a:rPr lang="en-GB" dirty="0" err="1">
                <a:ea typeface="+mn-lt"/>
                <a:cs typeface="+mn-lt"/>
              </a:rPr>
              <a:t>то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есть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брать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незнакомый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текст</a:t>
            </a:r>
            <a:r>
              <a:rPr lang="en-GB" dirty="0">
                <a:ea typeface="+mn-lt"/>
                <a:cs typeface="+mn-lt"/>
              </a:rPr>
              <a:t> и </a:t>
            </a:r>
            <a:r>
              <a:rPr lang="en-GB" dirty="0" err="1">
                <a:ea typeface="+mn-lt"/>
                <a:cs typeface="+mn-lt"/>
              </a:rPr>
              <a:t>читать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его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словарем</a:t>
            </a:r>
            <a:r>
              <a:rPr lang="en-GB" dirty="0">
                <a:ea typeface="+mn-lt"/>
                <a:cs typeface="+mn-lt"/>
              </a:rPr>
              <a:t> – </a:t>
            </a:r>
            <a:r>
              <a:rPr lang="en-GB" dirty="0" err="1">
                <a:ea typeface="+mn-lt"/>
                <a:cs typeface="+mn-lt"/>
              </a:rPr>
              <a:t>то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об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иррационально-логических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такого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сказать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нельзя</a:t>
            </a:r>
            <a:r>
              <a:rPr lang="en-GB" dirty="0">
                <a:ea typeface="+mn-lt"/>
                <a:cs typeface="+mn-lt"/>
              </a:rPr>
              <a:t>. </a:t>
            </a:r>
            <a:r>
              <a:rPr lang="en-GB" dirty="0" err="1">
                <a:ea typeface="+mn-lt"/>
                <a:cs typeface="+mn-lt"/>
              </a:rPr>
              <a:t>Иврит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при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таком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кавалерийском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наскоке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выглядит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почти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неприступным</a:t>
            </a:r>
            <a:r>
              <a:rPr lang="en-GB" dirty="0">
                <a:ea typeface="+mn-lt"/>
                <a:cs typeface="+mn-lt"/>
              </a:rPr>
              <a:t> – </a:t>
            </a:r>
            <a:r>
              <a:rPr lang="en-GB" dirty="0" err="1">
                <a:ea typeface="+mn-lt"/>
                <a:cs typeface="+mn-lt"/>
              </a:rPr>
              <a:t>большинство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слов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читающий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просто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найдёт</a:t>
            </a:r>
            <a:r>
              <a:rPr lang="en-GB" dirty="0">
                <a:ea typeface="+mn-lt"/>
                <a:cs typeface="+mn-lt"/>
              </a:rPr>
              <a:t> в </a:t>
            </a:r>
            <a:r>
              <a:rPr lang="en-GB" dirty="0" err="1">
                <a:ea typeface="+mn-lt"/>
                <a:cs typeface="+mn-lt"/>
              </a:rPr>
              <a:t>словаре</a:t>
            </a:r>
            <a:r>
              <a:rPr lang="en-GB" dirty="0">
                <a:ea typeface="+mn-lt"/>
                <a:cs typeface="+mn-lt"/>
              </a:rPr>
              <a:t>. </a:t>
            </a:r>
            <a:r>
              <a:rPr lang="en-GB" dirty="0" err="1">
                <a:ea typeface="+mn-lt"/>
                <a:cs typeface="+mn-lt"/>
              </a:rPr>
              <a:t>Между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тем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его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грамматические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принципы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достаточно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простые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но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применяются</a:t>
            </a:r>
            <a:r>
              <a:rPr lang="en-GB" dirty="0">
                <a:ea typeface="+mn-lt"/>
                <a:cs typeface="+mn-lt"/>
              </a:rPr>
              <a:t> в </a:t>
            </a:r>
            <a:r>
              <a:rPr lang="en-GB" dirty="0" err="1">
                <a:ea typeface="+mn-lt"/>
                <a:cs typeface="+mn-lt"/>
              </a:rPr>
              <a:t>комбинации</a:t>
            </a:r>
            <a:r>
              <a:rPr lang="en-GB" dirty="0">
                <a:ea typeface="+mn-lt"/>
                <a:cs typeface="+mn-lt"/>
              </a:rPr>
              <a:t> – </a:t>
            </a:r>
            <a:r>
              <a:rPr lang="en-GB" dirty="0" err="1">
                <a:ea typeface="+mn-lt"/>
                <a:cs typeface="+mn-lt"/>
              </a:rPr>
              <a:t>по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нескольку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правил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на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одно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слово</a:t>
            </a:r>
            <a:r>
              <a:rPr lang="en-GB" dirty="0">
                <a:ea typeface="+mn-lt"/>
                <a:cs typeface="+mn-lt"/>
              </a:rPr>
              <a:t>. </a:t>
            </a:r>
            <a:r>
              <a:rPr lang="en-GB" dirty="0" err="1">
                <a:ea typeface="+mn-lt"/>
                <a:cs typeface="+mn-lt"/>
              </a:rPr>
              <a:t>Таким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образом</a:t>
            </a:r>
            <a:r>
              <a:rPr lang="en-GB" dirty="0">
                <a:ea typeface="+mn-lt"/>
                <a:cs typeface="+mn-lt"/>
              </a:rPr>
              <a:t>, и </a:t>
            </a:r>
            <a:r>
              <a:rPr lang="en-GB" dirty="0" err="1">
                <a:ea typeface="+mn-lt"/>
                <a:cs typeface="+mn-lt"/>
              </a:rPr>
              <a:t>создается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впечатление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сложности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822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09BA28-145C-9498-8503-D9B9F16E8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400"/>
              <a:t>Сенсорные и интуитивные языки</a:t>
            </a:r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27432"/>
          </a:xfrm>
          <a:custGeom>
            <a:avLst/>
            <a:gdLst>
              <a:gd name="connsiteX0" fmla="*/ 0 w 3474720"/>
              <a:gd name="connsiteY0" fmla="*/ 0 h 27432"/>
              <a:gd name="connsiteX1" fmla="*/ 660197 w 3474720"/>
              <a:gd name="connsiteY1" fmla="*/ 0 h 27432"/>
              <a:gd name="connsiteX2" fmla="*/ 1355141 w 3474720"/>
              <a:gd name="connsiteY2" fmla="*/ 0 h 27432"/>
              <a:gd name="connsiteX3" fmla="*/ 2084832 w 3474720"/>
              <a:gd name="connsiteY3" fmla="*/ 0 h 27432"/>
              <a:gd name="connsiteX4" fmla="*/ 2814523 w 3474720"/>
              <a:gd name="connsiteY4" fmla="*/ 0 h 27432"/>
              <a:gd name="connsiteX5" fmla="*/ 3474720 w 3474720"/>
              <a:gd name="connsiteY5" fmla="*/ 0 h 27432"/>
              <a:gd name="connsiteX6" fmla="*/ 3474720 w 3474720"/>
              <a:gd name="connsiteY6" fmla="*/ 27432 h 27432"/>
              <a:gd name="connsiteX7" fmla="*/ 2710282 w 3474720"/>
              <a:gd name="connsiteY7" fmla="*/ 27432 h 27432"/>
              <a:gd name="connsiteX8" fmla="*/ 1945843 w 3474720"/>
              <a:gd name="connsiteY8" fmla="*/ 27432 h 27432"/>
              <a:gd name="connsiteX9" fmla="*/ 1250899 w 3474720"/>
              <a:gd name="connsiteY9" fmla="*/ 27432 h 27432"/>
              <a:gd name="connsiteX10" fmla="*/ 0 w 3474720"/>
              <a:gd name="connsiteY10" fmla="*/ 27432 h 27432"/>
              <a:gd name="connsiteX11" fmla="*/ 0 w 3474720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74720" h="27432" fill="none" extrusionOk="0">
                <a:moveTo>
                  <a:pt x="0" y="0"/>
                </a:moveTo>
                <a:cubicBezTo>
                  <a:pt x="307185" y="-8713"/>
                  <a:pt x="392307" y="-13121"/>
                  <a:pt x="660197" y="0"/>
                </a:cubicBezTo>
                <a:cubicBezTo>
                  <a:pt x="928087" y="13121"/>
                  <a:pt x="1167029" y="-2668"/>
                  <a:pt x="1355141" y="0"/>
                </a:cubicBezTo>
                <a:cubicBezTo>
                  <a:pt x="1543253" y="2668"/>
                  <a:pt x="1739408" y="-6709"/>
                  <a:pt x="2084832" y="0"/>
                </a:cubicBezTo>
                <a:cubicBezTo>
                  <a:pt x="2430256" y="6709"/>
                  <a:pt x="2538889" y="29706"/>
                  <a:pt x="2814523" y="0"/>
                </a:cubicBezTo>
                <a:cubicBezTo>
                  <a:pt x="3090157" y="-29706"/>
                  <a:pt x="3152920" y="-15446"/>
                  <a:pt x="3474720" y="0"/>
                </a:cubicBezTo>
                <a:cubicBezTo>
                  <a:pt x="3473554" y="7395"/>
                  <a:pt x="3474765" y="21864"/>
                  <a:pt x="3474720" y="27432"/>
                </a:cubicBezTo>
                <a:cubicBezTo>
                  <a:pt x="3275380" y="12730"/>
                  <a:pt x="2958934" y="10130"/>
                  <a:pt x="2710282" y="27432"/>
                </a:cubicBezTo>
                <a:cubicBezTo>
                  <a:pt x="2461630" y="44734"/>
                  <a:pt x="2131168" y="43757"/>
                  <a:pt x="1945843" y="27432"/>
                </a:cubicBezTo>
                <a:cubicBezTo>
                  <a:pt x="1760518" y="11107"/>
                  <a:pt x="1444829" y="-3738"/>
                  <a:pt x="1250899" y="27432"/>
                </a:cubicBezTo>
                <a:cubicBezTo>
                  <a:pt x="1056969" y="58602"/>
                  <a:pt x="444992" y="52761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474720" h="27432" stroke="0" extrusionOk="0">
                <a:moveTo>
                  <a:pt x="0" y="0"/>
                </a:moveTo>
                <a:cubicBezTo>
                  <a:pt x="300114" y="-5103"/>
                  <a:pt x="525093" y="-25284"/>
                  <a:pt x="660197" y="0"/>
                </a:cubicBezTo>
                <a:cubicBezTo>
                  <a:pt x="795301" y="25284"/>
                  <a:pt x="1023172" y="17955"/>
                  <a:pt x="1250899" y="0"/>
                </a:cubicBezTo>
                <a:cubicBezTo>
                  <a:pt x="1478626" y="-17955"/>
                  <a:pt x="1782079" y="-27844"/>
                  <a:pt x="2015338" y="0"/>
                </a:cubicBezTo>
                <a:cubicBezTo>
                  <a:pt x="2248597" y="27844"/>
                  <a:pt x="2491007" y="27648"/>
                  <a:pt x="2675534" y="0"/>
                </a:cubicBezTo>
                <a:cubicBezTo>
                  <a:pt x="2860061" y="-27648"/>
                  <a:pt x="3088679" y="-3661"/>
                  <a:pt x="3474720" y="0"/>
                </a:cubicBezTo>
                <a:cubicBezTo>
                  <a:pt x="3474913" y="12649"/>
                  <a:pt x="3473732" y="17989"/>
                  <a:pt x="3474720" y="27432"/>
                </a:cubicBezTo>
                <a:cubicBezTo>
                  <a:pt x="3317198" y="15714"/>
                  <a:pt x="2959205" y="52182"/>
                  <a:pt x="2779776" y="27432"/>
                </a:cubicBezTo>
                <a:cubicBezTo>
                  <a:pt x="2600347" y="2682"/>
                  <a:pt x="2382660" y="-684"/>
                  <a:pt x="2015338" y="27432"/>
                </a:cubicBezTo>
                <a:cubicBezTo>
                  <a:pt x="1648016" y="55548"/>
                  <a:pt x="1641073" y="39646"/>
                  <a:pt x="1424635" y="27432"/>
                </a:cubicBezTo>
                <a:cubicBezTo>
                  <a:pt x="1208197" y="15218"/>
                  <a:pt x="1021559" y="15893"/>
                  <a:pt x="729691" y="27432"/>
                </a:cubicBezTo>
                <a:cubicBezTo>
                  <a:pt x="437823" y="38971"/>
                  <a:pt x="153856" y="-2647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B1863B"/>
          </a:solidFill>
          <a:ln w="38100" cap="rnd">
            <a:solidFill>
              <a:srgbClr val="B1863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Крупный план тропических листьев насыщенных зеленых оттенков с узорами из жилок">
            <a:extLst>
              <a:ext uri="{FF2B5EF4-FFF2-40B4-BE49-F238E27FC236}">
                <a16:creationId xmlns:a16="http://schemas.microsoft.com/office/drawing/2014/main" id="{10BF2C87-D4D0-67EA-656F-8D718DBDB2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019" r="16025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4FB8C4-1329-1BEF-EF9A-527AB6794AC3}"/>
              </a:ext>
            </a:extLst>
          </p:cNvPr>
          <p:cNvSpPr txBox="1"/>
          <p:nvPr/>
        </p:nvSpPr>
        <p:spPr>
          <a:xfrm>
            <a:off x="-1141561" y="7499227"/>
            <a:ext cx="14460745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b="1">
                <a:solidFill>
                  <a:srgbClr val="008080"/>
                </a:solidFill>
                <a:latin typeface="Lucida Grande"/>
              </a:rPr>
              <a:t>Сенсорные языки:</a:t>
            </a:r>
            <a:r>
              <a:rPr lang="en-US">
                <a:solidFill>
                  <a:srgbClr val="008080"/>
                </a:solidFill>
                <a:latin typeface="Lucida Grande"/>
              </a:rPr>
              <a:t> </a:t>
            </a:r>
            <a:r>
              <a:rPr lang="en-US">
                <a:solidFill>
                  <a:srgbClr val="333333"/>
                </a:solidFill>
                <a:latin typeface="Lucida Grande"/>
              </a:rPr>
              <a:t>первое, что бросается в глаза – довольно сложная структура глагольных времен. Кроме обычных – настоящего, прошедшего, будущего, условного (сделал бы) – целый ряд времен и наклонений, созданных с одной целью – как можно точнее передать последовательность и важность событий, а также их результат. Второе – сенсорные языки часто выглядят сложными из-за того, что теоретически построить определённое выражение можно, а практически – нельзя. Однако благодаря этому слова сенсорных языков имеют достаточно четкий смысл: при переводе на другой язык – 2-3 значения одного слова.</a:t>
            </a:r>
            <a:br>
              <a:rPr lang="en-US"/>
            </a:br>
            <a:br>
              <a:rPr lang="en-US"/>
            </a:br>
            <a:r>
              <a:rPr lang="en-US" b="1">
                <a:solidFill>
                  <a:srgbClr val="800080"/>
                </a:solidFill>
                <a:latin typeface="Lucida Grande"/>
              </a:rPr>
              <a:t>Интуитивные языки</a:t>
            </a:r>
            <a:r>
              <a:rPr lang="en-US">
                <a:solidFill>
                  <a:srgbClr val="333333"/>
                </a:solidFill>
                <a:latin typeface="Lucida Grande"/>
              </a:rPr>
              <a:t> отличаются меньшей конкретностью: одно слово – до 20 значений, другое – сегодня появилось, завтра исчезло. Нередко интуитивные языки используют всевозможные сокращения: амер. unit destroyed – англ. the unit is destroyed – соединение уничтожено. Довольно часто сокращения по первым буквам слов используются в иврите (со времен глубокой древности: например, название Библии – Тanakh = Torah, Nebiim ve Khetuvim – Законы Моисея, Пророки, Писания). [Как классический образец разницы между интуитивным и сенсорным языками можно привести итальянский, с одной стороны, и "американский английский", с другой.]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7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rgbClr val="B1863B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E9016D-FDBE-3C8E-1E04-0707F1C9D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800">
                <a:solidFill>
                  <a:schemeClr val="bg1"/>
                </a:solidFill>
              </a:rPr>
              <a:t>Признак экстраверсия-интроверсия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D544B-5A4C-8BB2-3868-0613FDA063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GB" b="1" dirty="0" err="1">
                <a:ea typeface="+mn-lt"/>
                <a:cs typeface="+mn-lt"/>
              </a:rPr>
              <a:t>По</a:t>
            </a:r>
            <a:r>
              <a:rPr lang="en-GB" b="1" dirty="0">
                <a:ea typeface="+mn-lt"/>
                <a:cs typeface="+mn-lt"/>
              </a:rPr>
              <a:t> </a:t>
            </a:r>
            <a:r>
              <a:rPr lang="en-GB" b="1" dirty="0" err="1">
                <a:ea typeface="+mn-lt"/>
                <a:cs typeface="+mn-lt"/>
              </a:rPr>
              <a:t>признаку</a:t>
            </a:r>
            <a:r>
              <a:rPr lang="en-GB" b="1" dirty="0">
                <a:ea typeface="+mn-lt"/>
                <a:cs typeface="+mn-lt"/>
              </a:rPr>
              <a:t> </a:t>
            </a:r>
            <a:r>
              <a:rPr lang="en-GB" b="1" dirty="0" err="1">
                <a:ea typeface="+mn-lt"/>
                <a:cs typeface="+mn-lt"/>
              </a:rPr>
              <a:t>экстраверсия-интроверсия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кроме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этого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наблюдения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есть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ещё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одно</a:t>
            </a:r>
            <a:r>
              <a:rPr lang="en-GB" dirty="0">
                <a:ea typeface="+mn-lt"/>
                <a:cs typeface="+mn-lt"/>
              </a:rPr>
              <a:t> – в </a:t>
            </a:r>
            <a:r>
              <a:rPr lang="en-GB" dirty="0" err="1">
                <a:ea typeface="+mn-lt"/>
                <a:cs typeface="+mn-lt"/>
              </a:rPr>
              <a:t>европейских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экстравертных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языках</a:t>
            </a:r>
            <a:r>
              <a:rPr lang="en-GB" dirty="0">
                <a:ea typeface="+mn-lt"/>
                <a:cs typeface="+mn-lt"/>
              </a:rPr>
              <a:t> – </a:t>
            </a:r>
            <a:r>
              <a:rPr lang="en-GB" dirty="0" err="1">
                <a:ea typeface="+mn-lt"/>
                <a:cs typeface="+mn-lt"/>
              </a:rPr>
              <a:t>английском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французском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шведском</a:t>
            </a:r>
            <a:r>
              <a:rPr lang="en-GB" dirty="0">
                <a:ea typeface="+mn-lt"/>
                <a:cs typeface="+mn-lt"/>
              </a:rPr>
              <a:t> – </a:t>
            </a:r>
            <a:r>
              <a:rPr lang="en-GB" dirty="0" err="1">
                <a:ea typeface="+mn-lt"/>
                <a:cs typeface="+mn-lt"/>
              </a:rPr>
              <a:t>существует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большая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разница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между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написанием</a:t>
            </a:r>
            <a:r>
              <a:rPr lang="en-GB" dirty="0">
                <a:ea typeface="+mn-lt"/>
                <a:cs typeface="+mn-lt"/>
              </a:rPr>
              <a:t> и </a:t>
            </a:r>
            <a:r>
              <a:rPr lang="en-GB" dirty="0" err="1">
                <a:ea typeface="+mn-lt"/>
                <a:cs typeface="+mn-lt"/>
              </a:rPr>
              <a:t>произношением</a:t>
            </a:r>
            <a:r>
              <a:rPr lang="en-GB" dirty="0">
                <a:ea typeface="+mn-lt"/>
                <a:cs typeface="+mn-lt"/>
              </a:rPr>
              <a:t> (</a:t>
            </a:r>
            <a:r>
              <a:rPr lang="en-GB" dirty="0" err="1">
                <a:ea typeface="+mn-lt"/>
                <a:cs typeface="+mn-lt"/>
              </a:rPr>
              <a:t>один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знак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соответствует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нескольким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звукам</a:t>
            </a:r>
            <a:r>
              <a:rPr lang="en-GB" dirty="0">
                <a:ea typeface="+mn-lt"/>
                <a:cs typeface="+mn-lt"/>
              </a:rPr>
              <a:t>, </a:t>
            </a:r>
            <a:r>
              <a:rPr lang="en-GB" dirty="0" err="1">
                <a:ea typeface="+mn-lt"/>
                <a:cs typeface="+mn-lt"/>
              </a:rPr>
              <a:t>один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звук</a:t>
            </a:r>
            <a:r>
              <a:rPr lang="en-GB" dirty="0">
                <a:ea typeface="+mn-lt"/>
                <a:cs typeface="+mn-lt"/>
              </a:rPr>
              <a:t> – </a:t>
            </a:r>
            <a:r>
              <a:rPr lang="en-GB" dirty="0" err="1">
                <a:ea typeface="+mn-lt"/>
                <a:cs typeface="+mn-lt"/>
              </a:rPr>
              <a:t>нескольким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знакам</a:t>
            </a:r>
            <a:r>
              <a:rPr lang="en-GB" dirty="0">
                <a:ea typeface="+mn-lt"/>
                <a:cs typeface="+mn-lt"/>
              </a:rPr>
              <a:t>). </a:t>
            </a:r>
            <a:r>
              <a:rPr lang="en-GB" dirty="0" err="1">
                <a:ea typeface="+mn-lt"/>
                <a:cs typeface="+mn-lt"/>
              </a:rPr>
              <a:t>Такая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же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особенность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появляется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сейчас</a:t>
            </a:r>
            <a:r>
              <a:rPr lang="en-GB" dirty="0">
                <a:ea typeface="+mn-lt"/>
                <a:cs typeface="+mn-lt"/>
              </a:rPr>
              <a:t> в </a:t>
            </a:r>
            <a:r>
              <a:rPr lang="en-GB" dirty="0" err="1">
                <a:ea typeface="+mn-lt"/>
                <a:cs typeface="+mn-lt"/>
              </a:rPr>
              <a:t>современном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иврите</a:t>
            </a:r>
            <a:r>
              <a:rPr lang="en-GB" dirty="0">
                <a:ea typeface="+mn-lt"/>
                <a:cs typeface="+mn-lt"/>
              </a:rPr>
              <a:t>. </a:t>
            </a:r>
            <a:r>
              <a:rPr lang="en-GB" dirty="0" err="1">
                <a:ea typeface="+mn-lt"/>
                <a:cs typeface="+mn-lt"/>
              </a:rPr>
              <a:t>Для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интровертных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языков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это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нехарактерно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20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" name="Picture 4" descr="Ближний план фото открытой книги">
            <a:extLst>
              <a:ext uri="{FF2B5EF4-FFF2-40B4-BE49-F238E27FC236}">
                <a16:creationId xmlns:a16="http://schemas.microsoft.com/office/drawing/2014/main" id="{DE29A3E2-1529-2D13-3A33-461AFEA780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044" r="-2" b="-2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262626">
                  <a:alpha val="24000"/>
                </a:srgbClr>
              </a:gs>
              <a:gs pos="85000">
                <a:srgbClr val="262626">
                  <a:alpha val="45000"/>
                </a:srgb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5DAB9D-9716-5DEF-DFBB-4F445A231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643467"/>
            <a:ext cx="5452529" cy="356924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n-US" sz="5600" dirty="0" err="1">
                <a:solidFill>
                  <a:srgbClr val="002060"/>
                </a:solidFill>
              </a:rPr>
              <a:t>Книга</a:t>
            </a:r>
            <a:r>
              <a:rPr lang="en-US" sz="5600" dirty="0">
                <a:solidFill>
                  <a:srgbClr val="002060"/>
                </a:solidFill>
              </a:rPr>
              <a:t> </a:t>
            </a:r>
            <a:r>
              <a:rPr lang="en-US" sz="5600" dirty="0" err="1">
                <a:solidFill>
                  <a:srgbClr val="002060"/>
                </a:solidFill>
              </a:rPr>
              <a:t>Кочубеевой</a:t>
            </a:r>
            <a:r>
              <a:rPr lang="en-US" sz="5600" dirty="0">
                <a:solidFill>
                  <a:srgbClr val="002060"/>
                </a:solidFill>
              </a:rPr>
              <a:t>, </a:t>
            </a:r>
            <a:r>
              <a:rPr lang="en-US" sz="5600" dirty="0" err="1">
                <a:solidFill>
                  <a:srgbClr val="002060"/>
                </a:solidFill>
              </a:rPr>
              <a:t>Стояловой</a:t>
            </a:r>
            <a:r>
              <a:rPr lang="en-US" sz="5600" dirty="0">
                <a:solidFill>
                  <a:srgbClr val="002060"/>
                </a:solidFill>
              </a:rPr>
              <a:t>, </a:t>
            </a:r>
            <a:r>
              <a:rPr lang="en-US" sz="5600" dirty="0" err="1">
                <a:solidFill>
                  <a:srgbClr val="002060"/>
                </a:solidFill>
              </a:rPr>
              <a:t>Миронова</a:t>
            </a:r>
            <a:r>
              <a:rPr lang="en-US" sz="5600" dirty="0">
                <a:solidFill>
                  <a:srgbClr val="002060"/>
                </a:solidFill>
              </a:rPr>
              <a:t> и </a:t>
            </a:r>
            <a:r>
              <a:rPr lang="en-US" sz="5600" dirty="0" err="1">
                <a:solidFill>
                  <a:srgbClr val="002060"/>
                </a:solidFill>
              </a:rPr>
              <a:t>моя</a:t>
            </a:r>
            <a:r>
              <a:rPr lang="en-US" sz="5600" dirty="0">
                <a:solidFill>
                  <a:srgbClr val="002060"/>
                </a:solidFill>
              </a:rPr>
              <a:t> </a:t>
            </a:r>
            <a:r>
              <a:rPr lang="en-US" sz="5600" dirty="0" err="1">
                <a:solidFill>
                  <a:srgbClr val="002060"/>
                </a:solidFill>
              </a:rPr>
              <a:t>полемика</a:t>
            </a:r>
            <a:r>
              <a:rPr lang="en-US" sz="5600" dirty="0">
                <a:solidFill>
                  <a:srgbClr val="002060"/>
                </a:solidFill>
              </a:rPr>
              <a:t> с </a:t>
            </a:r>
            <a:r>
              <a:rPr lang="en-US" sz="5600" dirty="0" err="1">
                <a:solidFill>
                  <a:srgbClr val="002060"/>
                </a:solidFill>
              </a:rPr>
              <a:t>ними</a:t>
            </a:r>
            <a:endParaRPr lang="en-US" dirty="0" err="1">
              <a:solidFill>
                <a:srgbClr val="00206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262626">
                  <a:alpha val="24000"/>
                </a:srgbClr>
              </a:gs>
              <a:gs pos="85000">
                <a:srgbClr val="262626">
                  <a:alpha val="45000"/>
                </a:srgb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427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3F4946-BE9A-E0F0-7D4E-8AC6AA80F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419540" cy="54315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br>
              <a:rPr lang="en-US" sz="3800" dirty="0"/>
            </a:br>
            <a:r>
              <a:rPr lang="en-GB" sz="3800" err="1">
                <a:solidFill>
                  <a:srgbClr val="002060"/>
                </a:solidFill>
                <a:ea typeface="+mj-lt"/>
                <a:cs typeface="+mj-lt"/>
              </a:rPr>
              <a:t>Кочубеева</a:t>
            </a:r>
            <a:r>
              <a:rPr lang="en-GB" sz="3800" dirty="0">
                <a:solidFill>
                  <a:srgbClr val="002060"/>
                </a:solidFill>
                <a:ea typeface="+mj-lt"/>
                <a:cs typeface="+mj-lt"/>
              </a:rPr>
              <a:t> Л.А., </a:t>
            </a:r>
            <a:r>
              <a:rPr lang="en-GB" sz="3800" err="1">
                <a:solidFill>
                  <a:srgbClr val="002060"/>
                </a:solidFill>
                <a:ea typeface="+mj-lt"/>
                <a:cs typeface="+mj-lt"/>
              </a:rPr>
              <a:t>Миронов</a:t>
            </a:r>
            <a:r>
              <a:rPr lang="en-GB" sz="3800" dirty="0">
                <a:solidFill>
                  <a:srgbClr val="002060"/>
                </a:solidFill>
                <a:ea typeface="+mj-lt"/>
                <a:cs typeface="+mj-lt"/>
              </a:rPr>
              <a:t> В.В., </a:t>
            </a:r>
            <a:r>
              <a:rPr lang="en-GB" sz="3800" err="1">
                <a:solidFill>
                  <a:srgbClr val="002060"/>
                </a:solidFill>
                <a:ea typeface="+mj-lt"/>
                <a:cs typeface="+mj-lt"/>
              </a:rPr>
              <a:t>Стоялова</a:t>
            </a:r>
            <a:r>
              <a:rPr lang="en-GB" sz="3800" dirty="0">
                <a:solidFill>
                  <a:srgbClr val="002060"/>
                </a:solidFill>
                <a:ea typeface="+mj-lt"/>
                <a:cs typeface="+mj-lt"/>
              </a:rPr>
              <a:t> М..Л. </a:t>
            </a:r>
            <a:br>
              <a:rPr lang="en-GB" sz="3800" dirty="0">
                <a:solidFill>
                  <a:srgbClr val="002060"/>
                </a:solidFill>
                <a:ea typeface="+mj-lt"/>
                <a:cs typeface="+mj-lt"/>
              </a:rPr>
            </a:br>
            <a:r>
              <a:rPr lang="en-GB" sz="3800" dirty="0">
                <a:solidFill>
                  <a:srgbClr val="002060"/>
                </a:solidFill>
                <a:ea typeface="+mj-lt"/>
                <a:cs typeface="+mj-lt"/>
              </a:rPr>
              <a:t> </a:t>
            </a:r>
            <a:r>
              <a:rPr lang="en-GB" sz="3800" err="1">
                <a:solidFill>
                  <a:srgbClr val="002060"/>
                </a:solidFill>
                <a:ea typeface="+mj-lt"/>
                <a:cs typeface="+mj-lt"/>
              </a:rPr>
              <a:t>Соционика</a:t>
            </a:r>
            <a:r>
              <a:rPr lang="en-GB" sz="3800" dirty="0">
                <a:solidFill>
                  <a:srgbClr val="002060"/>
                </a:solidFill>
                <a:ea typeface="+mj-lt"/>
                <a:cs typeface="+mj-lt"/>
              </a:rPr>
              <a:t>. Семантика </a:t>
            </a:r>
            <a:r>
              <a:rPr lang="en-GB" sz="3800" err="1">
                <a:solidFill>
                  <a:srgbClr val="002060"/>
                </a:solidFill>
                <a:ea typeface="+mj-lt"/>
                <a:cs typeface="+mj-lt"/>
              </a:rPr>
              <a:t>информационных</a:t>
            </a:r>
            <a:r>
              <a:rPr lang="en-GB" sz="3800" dirty="0">
                <a:solidFill>
                  <a:srgbClr val="002060"/>
                </a:solidFill>
                <a:ea typeface="+mj-lt"/>
                <a:cs typeface="+mj-lt"/>
              </a:rPr>
              <a:t> </a:t>
            </a:r>
            <a:r>
              <a:rPr lang="en-GB" sz="3800" err="1">
                <a:solidFill>
                  <a:srgbClr val="002060"/>
                </a:solidFill>
                <a:ea typeface="+mj-lt"/>
                <a:cs typeface="+mj-lt"/>
              </a:rPr>
              <a:t>аспектов</a:t>
            </a:r>
            <a:r>
              <a:rPr lang="en-GB" sz="3800" dirty="0">
                <a:solidFill>
                  <a:srgbClr val="002060"/>
                </a:solidFill>
                <a:ea typeface="+mj-lt"/>
                <a:cs typeface="+mj-lt"/>
              </a:rPr>
              <a:t>. 2006.</a:t>
            </a:r>
            <a:br>
              <a:rPr lang="en-GB" sz="3800" dirty="0">
                <a:ea typeface="+mj-lt"/>
                <a:cs typeface="+mj-lt"/>
              </a:rPr>
            </a:br>
            <a:endParaRPr lang="en-GB" sz="3800">
              <a:ea typeface="+mj-lt"/>
              <a:cs typeface="+mj-lt"/>
            </a:endParaRP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39411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B1863B"/>
          </a:solidFill>
          <a:ln w="41275" cap="rnd">
            <a:solidFill>
              <a:srgbClr val="B1863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54FCE-3DEB-83CB-98B0-F2F855880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8595" y="552091"/>
            <a:ext cx="6052158" cy="5431536"/>
          </a:xfrm>
        </p:spPr>
        <p:txBody>
          <a:bodyPr anchor="ctr">
            <a:normAutofit/>
          </a:bodyPr>
          <a:lstStyle/>
          <a:p>
            <a:r>
              <a:rPr lang="en-GB" dirty="0" err="1"/>
              <a:t>Статья</a:t>
            </a:r>
            <a:r>
              <a:rPr lang="en-GB" dirty="0"/>
              <a:t> :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2"/>
              </a:rPr>
              <a:t>https://www.researchgate.net/publication/319162538_Slova_i_socioniceskie_funkcii_recenzia_na_Semantiku_informacionnyh_aspektov</a:t>
            </a: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/>
              <a:t> </a:t>
            </a:r>
            <a:r>
              <a:rPr lang="en-GB" dirty="0" err="1"/>
              <a:t>Полемика</a:t>
            </a:r>
            <a:r>
              <a:rPr lang="en-GB" dirty="0"/>
              <a:t> </a:t>
            </a:r>
            <a:r>
              <a:rPr lang="en-GB" dirty="0" err="1"/>
              <a:t>на</a:t>
            </a:r>
            <a:r>
              <a:rPr lang="en-GB" dirty="0"/>
              <a:t> </a:t>
            </a:r>
            <a:r>
              <a:rPr lang="en-GB" dirty="0" err="1"/>
              <a:t>соционических</a:t>
            </a:r>
            <a:r>
              <a:rPr lang="en-GB" dirty="0"/>
              <a:t> </a:t>
            </a:r>
            <a:r>
              <a:rPr lang="en-GB" dirty="0" err="1"/>
              <a:t>форумах</a:t>
            </a:r>
            <a:r>
              <a:rPr lang="en-GB" dirty="0"/>
              <a:t> в </a:t>
            </a:r>
            <a:r>
              <a:rPr lang="en-GB" dirty="0" err="1"/>
              <a:t>феврале-марте</a:t>
            </a:r>
            <a:r>
              <a:rPr lang="en-GB" dirty="0"/>
              <a:t> 2007 </a:t>
            </a:r>
            <a:r>
              <a:rPr lang="en-GB" dirty="0" err="1"/>
              <a:t>года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Докладна </a:t>
            </a:r>
            <a:r>
              <a:rPr lang="en-GB" dirty="0" err="1"/>
              <a:t>конференции</a:t>
            </a:r>
            <a:r>
              <a:rPr lang="en-GB" dirty="0"/>
              <a:t> МИС в </a:t>
            </a:r>
            <a:r>
              <a:rPr lang="en-GB" dirty="0" err="1"/>
              <a:t>сентябре</a:t>
            </a:r>
            <a:r>
              <a:rPr lang="en-GB" dirty="0"/>
              <a:t> 2007 и </a:t>
            </a:r>
            <a:r>
              <a:rPr lang="en-GB" dirty="0" err="1"/>
              <a:t>публикация</a:t>
            </a:r>
            <a:r>
              <a:rPr lang="en-GB" dirty="0"/>
              <a:t> </a:t>
            </a:r>
            <a:r>
              <a:rPr lang="en-GB" dirty="0" err="1"/>
              <a:t>статьи</a:t>
            </a:r>
            <a:r>
              <a:rPr lang="en-GB" dirty="0"/>
              <a:t> в </a:t>
            </a:r>
            <a:r>
              <a:rPr lang="en-GB" dirty="0" err="1"/>
              <a:t>журналах</a:t>
            </a:r>
            <a:r>
              <a:rPr lang="en-GB" dirty="0"/>
              <a:t>. 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0715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119BBB-74DF-39D2-6D76-7C271B413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600"/>
              <a:t>Актуальное состояние лингвосоционики</a:t>
            </a:r>
            <a:endParaRPr lang="en-US" sz="3600"/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B1863B"/>
          </a:solidFill>
          <a:ln w="38100" cap="rnd">
            <a:solidFill>
              <a:srgbClr val="B1863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83C08-75F9-6C24-ECEA-60DD98A0CC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dirty="0" err="1"/>
              <a:t>Книга</a:t>
            </a:r>
            <a:r>
              <a:rPr lang="en-GB" dirty="0"/>
              <a:t> </a:t>
            </a:r>
            <a:r>
              <a:rPr lang="en-GB" dirty="0" err="1"/>
              <a:t>Анны</a:t>
            </a:r>
            <a:r>
              <a:rPr lang="en-GB" dirty="0"/>
              <a:t> </a:t>
            </a:r>
            <a:r>
              <a:rPr lang="en-GB" dirty="0" err="1"/>
              <a:t>Митрохиной</a:t>
            </a:r>
            <a:r>
              <a:rPr lang="en-GB" dirty="0"/>
              <a:t>.</a:t>
            </a:r>
          </a:p>
          <a:p>
            <a:pPr marL="514350" indent="-514350">
              <a:buAutoNum type="arabicPeriod"/>
            </a:pPr>
            <a:r>
              <a:rPr lang="en-GB" dirty="0" err="1"/>
              <a:t>Исследования</a:t>
            </a:r>
            <a:r>
              <a:rPr lang="en-GB" dirty="0"/>
              <a:t> </a:t>
            </a:r>
            <a:r>
              <a:rPr lang="en-GB" dirty="0" err="1"/>
              <a:t>лингвистов</a:t>
            </a:r>
            <a:r>
              <a:rPr lang="en-GB" dirty="0"/>
              <a:t>. </a:t>
            </a:r>
            <a:r>
              <a:rPr lang="en-GB" dirty="0" err="1"/>
              <a:t>Защищённые</a:t>
            </a:r>
            <a:r>
              <a:rPr lang="en-GB" dirty="0"/>
              <a:t> </a:t>
            </a:r>
            <a:r>
              <a:rPr lang="en-GB" dirty="0" err="1"/>
              <a:t>диссертации</a:t>
            </a:r>
            <a:r>
              <a:rPr lang="en-GB" dirty="0"/>
              <a:t>.  </a:t>
            </a:r>
          </a:p>
          <a:p>
            <a:pPr marL="514350" indent="-514350">
              <a:buAutoNum type="arabicPeriod"/>
            </a:pPr>
            <a:r>
              <a:rPr lang="en-GB" dirty="0" err="1"/>
              <a:t>Мои</a:t>
            </a:r>
            <a:r>
              <a:rPr lang="en-GB" dirty="0"/>
              <a:t> </a:t>
            </a:r>
            <a:r>
              <a:rPr lang="en-GB" dirty="0" err="1"/>
              <a:t>исследования</a:t>
            </a:r>
            <a:r>
              <a:rPr lang="en-GB" dirty="0"/>
              <a:t> и </a:t>
            </a:r>
            <a:r>
              <a:rPr lang="en-GB" dirty="0" err="1"/>
              <a:t>работа</a:t>
            </a:r>
            <a:r>
              <a:rPr lang="en-GB" dirty="0"/>
              <a:t> </a:t>
            </a:r>
            <a:r>
              <a:rPr lang="en-GB" dirty="0" err="1"/>
              <a:t>над</a:t>
            </a:r>
            <a:r>
              <a:rPr lang="en-GB" dirty="0"/>
              <a:t> </a:t>
            </a:r>
            <a:r>
              <a:rPr lang="en-GB" dirty="0" err="1"/>
              <a:t>книгой</a:t>
            </a:r>
            <a:endParaRPr lang="en-GB" dirty="0"/>
          </a:p>
        </p:txBody>
      </p:sp>
      <p:pic>
        <p:nvPicPr>
          <p:cNvPr id="12" name="Picture 11" descr="Очки на книге">
            <a:extLst>
              <a:ext uri="{FF2B5EF4-FFF2-40B4-BE49-F238E27FC236}">
                <a16:creationId xmlns:a16="http://schemas.microsoft.com/office/drawing/2014/main" id="{7AA97033-4C5A-514D-B889-065551BFBD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63" r="27231" b="10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2903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9885AF-FECA-9987-FF87-5D168AFF1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dirty="0" err="1">
                <a:solidFill>
                  <a:srgbClr val="002060"/>
                </a:solidFill>
              </a:rPr>
              <a:t>Спасибо</a:t>
            </a:r>
            <a:r>
              <a:rPr lang="en-US" sz="4100" dirty="0">
                <a:solidFill>
                  <a:srgbClr val="002060"/>
                </a:solidFill>
              </a:rPr>
              <a:t> </a:t>
            </a:r>
            <a:r>
              <a:rPr lang="en-US" sz="4100" dirty="0" err="1">
                <a:solidFill>
                  <a:srgbClr val="002060"/>
                </a:solidFill>
              </a:rPr>
              <a:t>за</a:t>
            </a:r>
            <a:r>
              <a:rPr lang="en-US" sz="4100" dirty="0">
                <a:solidFill>
                  <a:srgbClr val="002060"/>
                </a:solidFill>
              </a:rPr>
              <a:t> </a:t>
            </a:r>
            <a:r>
              <a:rPr lang="en-US" sz="4100" dirty="0" err="1">
                <a:solidFill>
                  <a:srgbClr val="002060"/>
                </a:solidFill>
              </a:rPr>
              <a:t>внимание</a:t>
            </a:r>
            <a:r>
              <a:rPr lang="en-US" sz="4100" dirty="0">
                <a:solidFill>
                  <a:srgbClr val="002060"/>
                </a:solidFill>
              </a:rPr>
              <a:t>!</a:t>
            </a:r>
            <a:br>
              <a:rPr lang="en-US" sz="4100" dirty="0">
                <a:solidFill>
                  <a:srgbClr val="002060"/>
                </a:solidFill>
              </a:rPr>
            </a:br>
            <a:endParaRPr lang="en-US" sz="4100"/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B1863B"/>
          </a:solidFill>
          <a:ln w="38100" cap="rnd">
            <a:solidFill>
              <a:srgbClr val="B1863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E04A69-C6B5-38D0-0AD3-3973371835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002060"/>
                </a:solidFill>
              </a:rPr>
              <a:t>Отвечаю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на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вопросы</a:t>
            </a:r>
            <a:r>
              <a:rPr lang="en-US" b="1" dirty="0">
                <a:solidFill>
                  <a:srgbClr val="002060"/>
                </a:solidFill>
              </a:rPr>
              <a:t>. </a:t>
            </a:r>
          </a:p>
        </p:txBody>
      </p:sp>
      <p:pic>
        <p:nvPicPr>
          <p:cNvPr id="14" name="Picture 13" descr="Человек, держащий компас">
            <a:extLst>
              <a:ext uri="{FF2B5EF4-FFF2-40B4-BE49-F238E27FC236}">
                <a16:creationId xmlns:a16="http://schemas.microsoft.com/office/drawing/2014/main" id="{1C3210F7-D026-CA87-9A8D-E03DBCBA19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22" r="21725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7619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ketchyVTI">
  <a:themeElements>
    <a:clrScheme name="AnalogousFromDarkSeed_2SEEDS">
      <a:dk1>
        <a:srgbClr val="000000"/>
      </a:dk1>
      <a:lt1>
        <a:srgbClr val="FFFFFF"/>
      </a:lt1>
      <a:dk2>
        <a:srgbClr val="3E3423"/>
      </a:dk2>
      <a:lt2>
        <a:srgbClr val="E2E4E8"/>
      </a:lt2>
      <a:accent1>
        <a:srgbClr val="B1863B"/>
      </a:accent1>
      <a:accent2>
        <a:srgbClr val="C3674D"/>
      </a:accent2>
      <a:accent3>
        <a:srgbClr val="A1A641"/>
      </a:accent3>
      <a:accent4>
        <a:srgbClr val="4CB13B"/>
      </a:accent4>
      <a:accent5>
        <a:srgbClr val="47B665"/>
      </a:accent5>
      <a:accent6>
        <a:srgbClr val="3BB18C"/>
      </a:accent6>
      <a:hlink>
        <a:srgbClr val="30923E"/>
      </a:hlink>
      <a:folHlink>
        <a:srgbClr val="7F7F7F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SketchyVTI</vt:lpstr>
      <vt:lpstr>Лингвосоционика</vt:lpstr>
      <vt:lpstr>Понятие и история лингвосоционики </vt:lpstr>
      <vt:lpstr>Автор понятия - Дмитрий Лытов</vt:lpstr>
      <vt:lpstr>Цитаты из статьи Дмитрия Лытова</vt:lpstr>
      <vt:lpstr>Рациональные и иррациональные языки</vt:lpstr>
      <vt:lpstr>Сенсорные и интуитивные языки</vt:lpstr>
      <vt:lpstr>Признак экстраверсия-интроверсия</vt:lpstr>
      <vt:lpstr>Книга Кочубеевой, Стояловой, Миронова и моя полемика с ними</vt:lpstr>
      <vt:lpstr> Кочубеева Л.А., Миронов В.В., Стоялова М..Л.   Соционика. Семантика информационных аспектов. 2006. </vt:lpstr>
      <vt:lpstr>Актуальное состояние лингвосоционики</vt:lpstr>
      <vt:lpstr>Спасибо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175</cp:revision>
  <dcterms:created xsi:type="dcterms:W3CDTF">2023-02-18T17:45:47Z</dcterms:created>
  <dcterms:modified xsi:type="dcterms:W3CDTF">2023-02-18T18:36:20Z</dcterms:modified>
</cp:coreProperties>
</file>