
<file path=[Content_Types].xml><?xml version="1.0" encoding="utf-8"?>
<Types xmlns="http://schemas.openxmlformats.org/package/2006/content-types">
  <Default Extension="jpeg" ContentType="image/jpeg"/>
  <Default Extension="mp4" ContentType="vide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8" r:id="rId3"/>
    <p:sldId id="260" r:id="rId4"/>
    <p:sldId id="261" r:id="rId5"/>
    <p:sldId id="262" r:id="rId6"/>
    <p:sldId id="259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B8854EA-BD30-4EC5-AE88-260291F258A2}" v="104" dt="2023-02-17T15:57:30.848"/>
    <p1510:client id="{B5AEB45E-01BE-4AE9-9557-792A7AEB4B3D}" v="545" dt="2023-02-17T16:31:4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2" autoAdjust="0"/>
    <p:restoredTop sz="94660"/>
  </p:normalViewPr>
  <p:slideViewPr>
    <p:cSldViewPr snapToGrid="0">
      <p:cViewPr varScale="1">
        <p:scale>
          <a:sx n="89" d="100"/>
          <a:sy n="89" d="100"/>
        </p:scale>
        <p:origin x="84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722F66-727D-4150-ADA5-49CF3A0F68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1122363"/>
            <a:ext cx="9829800" cy="2387600"/>
          </a:xfrm>
        </p:spPr>
        <p:txBody>
          <a:bodyPr anchor="b">
            <a:normAutofit/>
          </a:bodyPr>
          <a:lstStyle>
            <a:lvl1pPr algn="l">
              <a:defRPr sz="5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DD9A1FE-C39F-4D7C-B93D-F8C203A1D6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3602038"/>
            <a:ext cx="9829800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008AAC-7D41-4304-8D59-EF34B232682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136525"/>
            <a:ext cx="2743200" cy="365125"/>
          </a:xfrm>
        </p:spPr>
        <p:txBody>
          <a:bodyPr/>
          <a:lstStyle>
            <a:lvl1pPr algn="l">
              <a:defRPr/>
            </a:lvl1pPr>
          </a:lstStyle>
          <a:p>
            <a:fld id="{9549D6DC-E1CB-4874-BF52-C3407230D20E}" type="datetime1">
              <a:rPr lang="en-US" smtClean="0"/>
              <a:t>2/17/2023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24D078-DE22-4F23-8B48-21FB1415C3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4114800" cy="365125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64C1F5-608B-4335-9F2A-17F63D5FAF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BAE12-D270-459D-897B-6833652BB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4499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E7B4A7-C566-48F4-B4B8-3A5E7B6C5C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3B93F5-BC8B-452C-ACE2-C7E01D1B80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9A49B3-A57D-46C5-8462-0C52509F8F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13E51-B7F7-4C24-B8E3-5471755DC0E0}" type="datetime1">
              <a:rPr lang="en-US" smtClean="0"/>
              <a:t>2/17/2023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C8C810-EAF4-4D86-84DD-2E574122D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87E738-8574-490B-974B-9AD3B2AAE5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BAE12-D270-459D-897B-6833652BB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40586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39764E-4B3D-4B6A-A210-B50E4F60E2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>
            <a:lvl1pPr>
              <a:defRPr sz="5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30AEC2-B6E6-4C09-A16F-5E2A1C9A0D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A37CAB-B545-4E42-BB5A-F1DAA9335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1A59F-D956-4598-A3C1-AE72A5387751}" type="datetime1">
              <a:rPr lang="en-US" smtClean="0"/>
              <a:t>2/17/2023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6D720B-7E58-43F4-9659-ADB2403A50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95F53F-2FA5-4B5C-A151-F07BBC002B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BAE12-D270-459D-897B-6833652BB16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79976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D473D3-0F03-4BF4-831F-34E80BAC5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C09409-59F2-486F-A6D0-FAEE8FFF25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195847"/>
            <a:ext cx="5181600" cy="398111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087241-B390-47A6-8070-C3D4652F88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195847"/>
            <a:ext cx="5181600" cy="398111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80B360-2ACA-4B93-9439-591B6D3FB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BBD69-7BD3-4731-8064-242619E92CBE}" type="datetime1">
              <a:rPr lang="en-US" smtClean="0"/>
              <a:t>2/17/2023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4A73E2-CF78-404C-A86F-E70A284AE9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A8F42A-11E1-42A0-8ECF-A5BBA3B8CA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BAE12-D270-459D-897B-6833652BB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10296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BECA31-EE14-41DD-9914-DA71382204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73152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B22AB6-1657-4AE2-8607-2C77A25D79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149131"/>
            <a:ext cx="5157787" cy="693696"/>
          </a:xfrm>
        </p:spPr>
        <p:txBody>
          <a:bodyPr anchor="b">
            <a:normAutofit/>
          </a:bodyPr>
          <a:lstStyle>
            <a:lvl1pPr marL="0" indent="0">
              <a:buNone/>
              <a:defRPr sz="20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AA6DC0-D4D5-4164-A3FD-6BB5CBB2BB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910625"/>
            <a:ext cx="5157787" cy="310056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29B35F8-95F3-43D1-8917-5836BAA9049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2149131"/>
            <a:ext cx="5183188" cy="693696"/>
          </a:xfrm>
        </p:spPr>
        <p:txBody>
          <a:bodyPr anchor="b">
            <a:normAutofit/>
          </a:bodyPr>
          <a:lstStyle>
            <a:lvl1pPr marL="0" indent="0">
              <a:buNone/>
              <a:defRPr sz="20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2B639E7-F4A3-4ADE-B290-0A4F9761B9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910625"/>
            <a:ext cx="5183188" cy="310056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D6F296B-429F-4DFC-ABC3-0A078EA994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D77D9-239F-488B-9358-023C46BC7084}" type="datetime1">
              <a:rPr lang="en-US" smtClean="0"/>
              <a:t>2/17/2023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B7103B9-D521-4910-AC15-F12F25CB95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F73A6D9-123D-492C-B5CE-294EF2559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BAE12-D270-459D-897B-6833652BB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46876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592A22-4B4D-4F58-9783-A0469DA4D2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3152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B5EE610-5457-4E8C-B568-B8D560773B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61C24-7140-4FDE-92F3-654C6E2D3C1C}" type="datetime1">
              <a:rPr lang="en-US" smtClean="0"/>
              <a:t>2/17/2023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BA57BB-288A-4A30-A4EC-FF0537BC26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0414C89-B968-4A85-A035-E2997A5F84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BAE12-D270-459D-897B-6833652BB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41460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B7A339C-4093-4B40-8C90-52F005CA9A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D6ACF-ECB9-4B5F-A429-08B8AC75E8EF}" type="datetime1">
              <a:rPr lang="en-US" smtClean="0"/>
              <a:t>2/17/2023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FA33F04-8E0A-4165-930C-527D781A7D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62F57B-BEB6-4973-A362-38F638E0D0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BAE12-D270-459D-897B-6833652BB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0290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8FAC90-C2CA-44DD-8EF8-20BDD67242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731520"/>
            <a:ext cx="3932237" cy="2346326"/>
          </a:xfrm>
        </p:spPr>
        <p:txBody>
          <a:bodyPr anchor="b">
            <a:no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E915FB-D5F4-4CAD-AE70-3644E81802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731521"/>
            <a:ext cx="6172200" cy="512953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374DA3-3BAC-4045-825F-B3C27B8973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429000"/>
            <a:ext cx="3932237" cy="24399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5A0D65-0423-4E45-947A-E08C8569F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B429B-EE2A-486A-BDB9-0C848B4FAFDD}" type="datetime1">
              <a:rPr lang="en-US" smtClean="0"/>
              <a:t>2/17/2023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E6FBD0-E49F-4DE6-9264-CEDB9BAA01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16B246-A768-4B2D-96C6-9F41785263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BAE12-D270-459D-897B-6833652BB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44732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0CB0C8-915E-4BF2-976E-B8D7EDC591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731520"/>
            <a:ext cx="3932237" cy="2341564"/>
          </a:xfrm>
        </p:spPr>
        <p:txBody>
          <a:bodyPr anchor="b">
            <a:no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10714E6-8E50-4B50-A2E0-F9D20155EB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687257"/>
            <a:ext cx="6172200" cy="517379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D67A6C-5CA5-4EF0-B1C4-ED85FF255A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429000"/>
            <a:ext cx="3932237" cy="243998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C76474-31D4-4567-B4EC-B6AF24488A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5FE4A-CB8D-40AB-BFFC-AAF37EA071CB}" type="datetime1">
              <a:rPr lang="en-US" smtClean="0"/>
              <a:t>2/17/2023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902DE0-33F5-4372-8EB5-F5746D344A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C5C2EF-849D-4B2C-8ED6-D26553657D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BAE12-D270-459D-897B-6833652BB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1096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9F2C5-A3FC-44EF-BA15-CEC83C83D6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5040D3-67DB-455C-AD79-49E185DB63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B2B07A-258E-42DD-9A68-2C76F7D54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01D81-C4B9-4A87-89A7-22E29E6C9200}" type="datetime1">
              <a:rPr lang="en-US" smtClean="0"/>
              <a:t>2/17/2023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01E9BC-3BB8-40CD-9294-59A2E59E1B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13979D-5589-4770-9D29-046F2B506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BAE12-D270-459D-897B-6833652BB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69186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C6693CD-CB65-4F37-A6DA-F300B93C14D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731520"/>
            <a:ext cx="2628900" cy="537807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48D117-7AE6-4831-9867-5145F64A0C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731520"/>
            <a:ext cx="7734300" cy="537807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988CF8-397F-485E-8081-AFA4DADD4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07718-69F7-427E-95A3-C1246AF46913}" type="datetime1">
              <a:rPr lang="en-US" smtClean="0"/>
              <a:t>2/17/2023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CE4773-4660-4F21-83CF-1A449395BB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B59537-EB47-40FA-893E-785D6FE00A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BAE12-D270-459D-897B-6833652BB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43719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293296F-4C3A-4530-98F5-F83646ACE9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189" y="0"/>
            <a:ext cx="12192000" cy="6857997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3914D2BD-3C47-433D-81FE-DC6C39595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72" y="-1"/>
            <a:ext cx="12192000" cy="6857996"/>
            <a:chOff x="572" y="-1"/>
            <a:chExt cx="12192000" cy="6857996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3DD55E4-EA4F-4874-8B5B-6E0EAF4BBFC4}"/>
                </a:ext>
              </a:extLst>
            </p:cNvPr>
            <p:cNvCxnSpPr>
              <a:cxnSpLocks/>
            </p:cNvCxnSpPr>
            <p:nvPr/>
          </p:nvCxnSpPr>
          <p:spPr>
            <a:xfrm>
              <a:off x="1667" y="6276706"/>
              <a:ext cx="12189811" cy="0"/>
            </a:xfrm>
            <a:prstGeom prst="line">
              <a:avLst/>
            </a:prstGeom>
            <a:ln w="127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32950BAF-7673-4138-AEA2-DE7D368CC357}"/>
                </a:ext>
              </a:extLst>
            </p:cNvPr>
            <p:cNvCxnSpPr>
              <a:cxnSpLocks/>
            </p:cNvCxnSpPr>
            <p:nvPr/>
          </p:nvCxnSpPr>
          <p:spPr>
            <a:xfrm>
              <a:off x="572" y="580876"/>
              <a:ext cx="12192000" cy="0"/>
            </a:xfrm>
            <a:prstGeom prst="line">
              <a:avLst/>
            </a:prstGeom>
            <a:ln w="127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6BE3E2B5-EA1C-415A-941A-843C7EA148E1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8134324" y="3428956"/>
              <a:ext cx="6857912" cy="0"/>
            </a:xfrm>
            <a:prstGeom prst="line">
              <a:avLst/>
            </a:prstGeom>
            <a:ln w="127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087FA3A6-E398-4576-B6B8-3328028D84B2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-2794261" y="3428956"/>
              <a:ext cx="6857912" cy="0"/>
            </a:xfrm>
            <a:prstGeom prst="line">
              <a:avLst/>
            </a:prstGeom>
            <a:ln w="127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Graphic 33">
              <a:extLst>
                <a:ext uri="{FF2B5EF4-FFF2-40B4-BE49-F238E27FC236}">
                  <a16:creationId xmlns:a16="http://schemas.microsoft.com/office/drawing/2014/main" id="{EFB597D7-65E0-476A-B9EB-3AA6ED33884C}"/>
                </a:ext>
              </a:extLst>
            </p:cNvPr>
            <p:cNvSpPr/>
            <p:nvPr/>
          </p:nvSpPr>
          <p:spPr>
            <a:xfrm>
              <a:off x="4277016" y="-1"/>
              <a:ext cx="3637968" cy="580875"/>
            </a:xfrm>
            <a:custGeom>
              <a:avLst/>
              <a:gdLst>
                <a:gd name="connsiteX0" fmla="*/ 0 w 2679858"/>
                <a:gd name="connsiteY0" fmla="*/ 4953 h 434911"/>
                <a:gd name="connsiteX1" fmla="*/ 1336548 w 2679858"/>
                <a:gd name="connsiteY1" fmla="*/ 434912 h 434911"/>
                <a:gd name="connsiteX2" fmla="*/ 2679859 w 2679858"/>
                <a:gd name="connsiteY2" fmla="*/ 0 h 4349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679858" h="434911">
                  <a:moveTo>
                    <a:pt x="0" y="4953"/>
                  </a:moveTo>
                  <a:cubicBezTo>
                    <a:pt x="370427" y="274606"/>
                    <a:pt x="833723" y="434912"/>
                    <a:pt x="1336548" y="434912"/>
                  </a:cubicBezTo>
                  <a:cubicBezTo>
                    <a:pt x="1842326" y="434912"/>
                    <a:pt x="2308289" y="272701"/>
                    <a:pt x="2679859" y="0"/>
                  </a:cubicBezTo>
                </a:path>
              </a:pathLst>
            </a:custGeom>
            <a:noFill/>
            <a:ln w="12700" cap="flat">
              <a:solidFill>
                <a:schemeClr val="accent4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" name="Graphic 33">
              <a:extLst>
                <a:ext uri="{FF2B5EF4-FFF2-40B4-BE49-F238E27FC236}">
                  <a16:creationId xmlns:a16="http://schemas.microsoft.com/office/drawing/2014/main" id="{11AA060A-BE0E-4687-8F9E-0E2955D9796D}"/>
                </a:ext>
              </a:extLst>
            </p:cNvPr>
            <p:cNvSpPr/>
            <p:nvPr/>
          </p:nvSpPr>
          <p:spPr>
            <a:xfrm rot="10800000">
              <a:off x="4305089" y="6276705"/>
              <a:ext cx="3581824" cy="581290"/>
            </a:xfrm>
            <a:custGeom>
              <a:avLst/>
              <a:gdLst>
                <a:gd name="connsiteX0" fmla="*/ 0 w 2679858"/>
                <a:gd name="connsiteY0" fmla="*/ 4953 h 434911"/>
                <a:gd name="connsiteX1" fmla="*/ 1336548 w 2679858"/>
                <a:gd name="connsiteY1" fmla="*/ 434912 h 434911"/>
                <a:gd name="connsiteX2" fmla="*/ 2679859 w 2679858"/>
                <a:gd name="connsiteY2" fmla="*/ 0 h 4349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679858" h="434911">
                  <a:moveTo>
                    <a:pt x="0" y="4953"/>
                  </a:moveTo>
                  <a:cubicBezTo>
                    <a:pt x="370427" y="274606"/>
                    <a:pt x="833723" y="434912"/>
                    <a:pt x="1336548" y="434912"/>
                  </a:cubicBezTo>
                  <a:cubicBezTo>
                    <a:pt x="1842326" y="434912"/>
                    <a:pt x="2308289" y="272701"/>
                    <a:pt x="2679859" y="0"/>
                  </a:cubicBezTo>
                </a:path>
              </a:pathLst>
            </a:custGeom>
            <a:noFill/>
            <a:ln w="12700" cap="flat">
              <a:solidFill>
                <a:schemeClr val="accent4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D78318D-FE3E-41D7-9A8C-2065A2C46A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27323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B06718-79E7-4159-A003-F86FE7B3D8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189408"/>
            <a:ext cx="10515600" cy="38217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1F99FF-FFE2-431D-A0C8-A46C21712A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13652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spc="150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C0517C94-3B1E-4991-BED3-41F8B0158A00}" type="datetime1">
              <a:rPr lang="en-US" smtClean="0"/>
              <a:t>2/17/2023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3547E-668D-4191-847C-7424F75496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38200" y="6356350"/>
            <a:ext cx="34506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spc="150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BB6E6E-8527-4F63-A0C7-84CD44A2B0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63467" y="3246434"/>
            <a:ext cx="62853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cap="all" spc="150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273BAE12-D270-459D-897B-6833652BB16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240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697" r:id="rId6"/>
    <p:sldLayoutId id="2147483702" r:id="rId7"/>
    <p:sldLayoutId id="2147483698" r:id="rId8"/>
    <p:sldLayoutId id="2147483699" r:id="rId9"/>
    <p:sldLayoutId id="2147483700" r:id="rId10"/>
    <p:sldLayoutId id="2147483701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chemeClr val="tx2">
              <a:lumMod val="60000"/>
              <a:lumOff val="4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2">
              <a:lumMod val="60000"/>
              <a:lumOff val="4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2">
              <a:lumMod val="60000"/>
              <a:lumOff val="4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2">
              <a:lumMod val="60000"/>
              <a:lumOff val="4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2">
              <a:lumMod val="60000"/>
              <a:lumOff val="4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2">
              <a:lumMod val="60000"/>
              <a:lumOff val="4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testometrika.com/intellectual/test-golmana-on-emotional-intelligence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51B63EEE-B5E3-42ED-90DF-2948123C70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667" y="4738"/>
            <a:ext cx="12192000" cy="685799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0DC7BE8-B819-4865-ACAD-6EE9C97212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7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E6C9AB00-EF0D-4621-BAA6-149A927DCA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72" y="0"/>
            <a:ext cx="12192000" cy="6857912"/>
            <a:chOff x="572" y="0"/>
            <a:chExt cx="12192000" cy="6857912"/>
          </a:xfrm>
        </p:grpSpPr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FE717950-671C-4648-A67E-18875C6691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 flipV="1">
              <a:off x="6091410" y="574154"/>
              <a:ext cx="4590" cy="5693884"/>
            </a:xfrm>
            <a:prstGeom prst="line">
              <a:avLst/>
            </a:prstGeom>
            <a:ln w="127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C51BECCE-7ED9-446D-A97D-57E8FF7590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572" y="0"/>
              <a:ext cx="12192000" cy="6857912"/>
              <a:chOff x="572" y="0"/>
              <a:chExt cx="12192000" cy="6857912"/>
            </a:xfrm>
          </p:grpSpPr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D0D499E1-048B-4EBD-A2B9-C31EC76B8D0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>
                <a:off x="1667" y="6276706"/>
                <a:ext cx="12189811" cy="0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23">
                <a:extLst>
                  <a:ext uri="{FF2B5EF4-FFF2-40B4-BE49-F238E27FC236}">
                    <a16:creationId xmlns:a16="http://schemas.microsoft.com/office/drawing/2014/main" id="{2FDE6FD2-F740-4F21-BDDD-5503189E1B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>
                <a:off x="572" y="580876"/>
                <a:ext cx="12192000" cy="0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51F892CE-3849-449F-BDAC-67211345885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6200000">
                <a:off x="8134324" y="3428956"/>
                <a:ext cx="6857912" cy="0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>
                <a:extLst>
                  <a:ext uri="{FF2B5EF4-FFF2-40B4-BE49-F238E27FC236}">
                    <a16:creationId xmlns:a16="http://schemas.microsoft.com/office/drawing/2014/main" id="{E2299FA2-8995-44B7-B0A0-05C208AD607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6200000">
                <a:off x="-2794261" y="3428956"/>
                <a:ext cx="6857912" cy="0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46151" y="1289050"/>
            <a:ext cx="4668835" cy="253853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3300">
                <a:ea typeface="Calibri Light"/>
                <a:cs typeface="Calibri Light"/>
              </a:rPr>
              <a:t>Эмоциональный и социальный интеллект: соционические аспекты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46151" y="3905251"/>
            <a:ext cx="4668835" cy="173357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dirty="0">
                <a:ea typeface="Calibri"/>
                <a:cs typeface="Calibri"/>
              </a:rPr>
              <a:t>Доклад Надежды Медведовской</a:t>
            </a:r>
            <a:endParaRPr lang="ru-RU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5B00763-A0C5-C8EA-379C-EEABD63D833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r="6250" b="6250"/>
          <a:stretch/>
        </p:blipFill>
        <p:spPr>
          <a:xfrm>
            <a:off x="6371620" y="2024639"/>
            <a:ext cx="4874230" cy="2741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6515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5894D6-9300-750F-391A-79343CD6F8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Определение и модель эмоционального интеллекта</a:t>
            </a:r>
          </a:p>
        </p:txBody>
      </p:sp>
      <p:sp>
        <p:nvSpPr>
          <p:cNvPr id="125" name="Объект 124">
            <a:extLst>
              <a:ext uri="{FF2B5EF4-FFF2-40B4-BE49-F238E27FC236}">
                <a16:creationId xmlns:a16="http://schemas.microsoft.com/office/drawing/2014/main" id="{7A231225-1091-5FB1-F1B6-D56405E459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85000" lnSpcReduction="20000"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endParaRPr lang="ru-RU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dirty="0">
                <a:ea typeface="+mn-lt"/>
                <a:cs typeface="+mn-lt"/>
              </a:rPr>
              <a:t>Что такое эмоциональный интеллект?</a:t>
            </a:r>
            <a:endParaRPr lang="en-US" dirty="0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ru-RU" dirty="0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dirty="0">
                <a:ea typeface="+mn-lt"/>
                <a:cs typeface="+mn-lt"/>
              </a:rPr>
              <a:t>Эмоциональный интеллект личности удостоился пристального внимания психологов, бизнес-тренеров и т.д. в конце XX – начале XXI века, само понятие было введено в науку в середине 60-х, а включенные в него проблемы обсуждались учеными еще со времен расцвета </a:t>
            </a:r>
            <a:r>
              <a:rPr lang="ru-RU" dirty="0" err="1">
                <a:ea typeface="+mn-lt"/>
                <a:cs typeface="+mn-lt"/>
              </a:rPr>
              <a:t>бихевиористских</a:t>
            </a:r>
            <a:r>
              <a:rPr lang="ru-RU" dirty="0">
                <a:ea typeface="+mn-lt"/>
                <a:cs typeface="+mn-lt"/>
              </a:rPr>
              <a:t> теорий. В отличие от IQ, который фактически отражает особенности «сухого» мышления, эмоциональный интеллект, или EQ (</a:t>
            </a:r>
            <a:r>
              <a:rPr lang="ru-RU" dirty="0" err="1">
                <a:ea typeface="+mn-lt"/>
                <a:cs typeface="+mn-lt"/>
              </a:rPr>
              <a:t>Emotional</a:t>
            </a:r>
            <a:r>
              <a:rPr lang="ru-RU" dirty="0">
                <a:ea typeface="+mn-lt"/>
                <a:cs typeface="+mn-lt"/>
              </a:rPr>
              <a:t> </a:t>
            </a:r>
            <a:r>
              <a:rPr lang="ru-RU" dirty="0" err="1">
                <a:ea typeface="+mn-lt"/>
                <a:cs typeface="+mn-lt"/>
              </a:rPr>
              <a:t>Quotient</a:t>
            </a:r>
            <a:r>
              <a:rPr lang="ru-RU" dirty="0">
                <a:ea typeface="+mn-lt"/>
                <a:cs typeface="+mn-lt"/>
              </a:rPr>
              <a:t>), обращен к тому, что, собственно, делает человека человеком, а именно – к его эмоциям. Изначально этот термин включал все умения, навыки и особенности личности, так или иначе касающиеся эмоций и чувств. Таким образом, основы высокого EQ – умение хорошо разбираться в своих собственных эмоциях, умение распознавать эмоции других людей (на сознательном и подсознательном уровне), а самое главное – умение использовать эмоции (и свои, и чужие) для достижения определенных целей.</a:t>
            </a:r>
            <a:endParaRPr lang="en-US" dirty="0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ru-RU" dirty="0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dirty="0">
                <a:ea typeface="+mn-lt"/>
                <a:cs typeface="+mn-lt"/>
              </a:rPr>
              <a:t>Существует несколько моделей эмоционального интеллекта, и одна из самых популярных – модель способностей, или модель Майера — </a:t>
            </a:r>
            <a:r>
              <a:rPr lang="ru-RU" dirty="0" err="1">
                <a:ea typeface="+mn-lt"/>
                <a:cs typeface="+mn-lt"/>
              </a:rPr>
              <a:t>Саловея</a:t>
            </a:r>
            <a:r>
              <a:rPr lang="ru-RU" dirty="0">
                <a:ea typeface="+mn-lt"/>
                <a:cs typeface="+mn-lt"/>
              </a:rPr>
              <a:t> — Карузо. Она включает в себя следующие составляющие:</a:t>
            </a:r>
            <a:endParaRPr lang="en-US" dirty="0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ru-RU" dirty="0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dirty="0">
                <a:ea typeface="+mn-lt"/>
                <a:cs typeface="+mn-lt"/>
              </a:rPr>
              <a:t>восприятие эмоций (как своих собственных, так и других людей);</a:t>
            </a:r>
            <a:endParaRPr lang="en-US" dirty="0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dirty="0">
                <a:ea typeface="+mn-lt"/>
                <a:cs typeface="+mn-lt"/>
              </a:rPr>
              <a:t>понимание эмоций;</a:t>
            </a:r>
            <a:endParaRPr lang="en-US" dirty="0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dirty="0">
                <a:ea typeface="+mn-lt"/>
                <a:cs typeface="+mn-lt"/>
              </a:rPr>
              <a:t>управление эмоциями;</a:t>
            </a:r>
            <a:endParaRPr lang="en-US" dirty="0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dirty="0">
                <a:ea typeface="+mn-lt"/>
                <a:cs typeface="+mn-lt"/>
              </a:rPr>
              <a:t>использование эмоций для стимуляции мышления (иными словами, способность замотивировать себя посредством собственных эмоций или способность принять какое-либо творческое решение, полученное с использованием эмоций).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295447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166775-1CD0-57CD-20EF-B02118C989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Социально-эмоциональный интеллект.</a:t>
            </a:r>
            <a:br>
              <a:rPr lang="ru-RU" dirty="0"/>
            </a:br>
            <a:r>
              <a:rPr lang="ru-RU" dirty="0"/>
              <a:t>Модель Д. </a:t>
            </a:r>
            <a:r>
              <a:rPr lang="ru-RU" dirty="0" err="1"/>
              <a:t>Гоулмана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710E022-61DA-D493-3BAA-C082CD3D1D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77500" lnSpcReduction="20000"/>
          </a:bodyPr>
          <a:lstStyle/>
          <a:p>
            <a:r>
              <a:rPr lang="ru-RU" dirty="0">
                <a:ea typeface="+mn-lt"/>
                <a:cs typeface="+mn-lt"/>
              </a:rPr>
              <a:t>Как правило, успешные и гармоничные личности отличаются высоким уровнем и социального, и эмоционального интеллектов. Именно поэтому в среде бизнес-тренеров, тренеров личностного роста и т.д. наиболее популярны </a:t>
            </a:r>
            <a:r>
              <a:rPr lang="ru-RU" b="1" dirty="0">
                <a:ea typeface="+mn-lt"/>
                <a:cs typeface="+mn-lt"/>
              </a:rPr>
              <a:t>смешанные модели</a:t>
            </a:r>
            <a:r>
              <a:rPr lang="ru-RU" dirty="0">
                <a:ea typeface="+mn-lt"/>
                <a:cs typeface="+mn-lt"/>
              </a:rPr>
              <a:t>, или </a:t>
            </a:r>
            <a:r>
              <a:rPr lang="ru-RU" b="1" dirty="0">
                <a:ea typeface="+mn-lt"/>
                <a:cs typeface="+mn-lt"/>
              </a:rPr>
              <a:t>модели социально-эмоционального интеллекта</a:t>
            </a:r>
            <a:r>
              <a:rPr lang="ru-RU" dirty="0">
                <a:ea typeface="+mn-lt"/>
                <a:cs typeface="+mn-lt"/>
              </a:rPr>
              <a:t>. Одна из самых известных – так называемая </a:t>
            </a:r>
            <a:r>
              <a:rPr lang="ru-RU" b="1" dirty="0">
                <a:ea typeface="+mn-lt"/>
                <a:cs typeface="+mn-lt"/>
              </a:rPr>
              <a:t>смешанная модель Дэниэла </a:t>
            </a:r>
            <a:r>
              <a:rPr lang="ru-RU" b="1" dirty="0" err="1">
                <a:ea typeface="+mn-lt"/>
                <a:cs typeface="+mn-lt"/>
              </a:rPr>
              <a:t>Гоулмана</a:t>
            </a:r>
            <a:r>
              <a:rPr lang="ru-RU" dirty="0">
                <a:ea typeface="+mn-lt"/>
                <a:cs typeface="+mn-lt"/>
              </a:rPr>
              <a:t>, которую он описал в своей книге «Эмоциональный интеллект». Д. </a:t>
            </a:r>
            <a:r>
              <a:rPr lang="ru-RU" dirty="0" err="1">
                <a:ea typeface="+mn-lt"/>
                <a:cs typeface="+mn-lt"/>
              </a:rPr>
              <a:t>Гоулман</a:t>
            </a:r>
            <a:r>
              <a:rPr lang="ru-RU" dirty="0">
                <a:ea typeface="+mn-lt"/>
                <a:cs typeface="+mn-lt"/>
              </a:rPr>
              <a:t> включил в нее 5 составляющих (компонентов):</a:t>
            </a:r>
            <a:endParaRPr lang="ru-RU" dirty="0"/>
          </a:p>
          <a:p>
            <a:r>
              <a:rPr lang="ru-RU" dirty="0">
                <a:ea typeface="+mn-lt"/>
                <a:cs typeface="+mn-lt"/>
              </a:rPr>
              <a:t>самопознание;</a:t>
            </a:r>
            <a:endParaRPr lang="ru-RU" dirty="0"/>
          </a:p>
          <a:p>
            <a:r>
              <a:rPr lang="ru-RU" dirty="0">
                <a:ea typeface="+mn-lt"/>
                <a:cs typeface="+mn-lt"/>
              </a:rPr>
              <a:t>саморегуляция;</a:t>
            </a:r>
            <a:endParaRPr lang="ru-RU" dirty="0"/>
          </a:p>
          <a:p>
            <a:r>
              <a:rPr lang="ru-RU" dirty="0">
                <a:ea typeface="+mn-lt"/>
                <a:cs typeface="+mn-lt"/>
              </a:rPr>
              <a:t>социальные навыки;</a:t>
            </a:r>
            <a:endParaRPr lang="ru-RU" dirty="0"/>
          </a:p>
          <a:p>
            <a:r>
              <a:rPr lang="ru-RU" dirty="0">
                <a:ea typeface="+mn-lt"/>
                <a:cs typeface="+mn-lt"/>
              </a:rPr>
              <a:t>эмпатия (способность сопереживать, а в данном случае – способность понимать чувства, эмоции и намерения других людей);</a:t>
            </a:r>
            <a:endParaRPr lang="ru-RU" dirty="0"/>
          </a:p>
          <a:p>
            <a:r>
              <a:rPr lang="ru-RU" dirty="0">
                <a:ea typeface="+mn-lt"/>
                <a:cs typeface="+mn-lt"/>
              </a:rPr>
              <a:t>мотивация.</a:t>
            </a:r>
            <a:endParaRPr lang="ru-RU" dirty="0"/>
          </a:p>
          <a:p>
            <a:r>
              <a:rPr lang="ru-RU" dirty="0">
                <a:ea typeface="+mn-lt"/>
                <a:cs typeface="+mn-lt"/>
              </a:rPr>
              <a:t>Как видим, здесь присутствуют социальные навыки, и в то же время Д. </a:t>
            </a:r>
            <a:r>
              <a:rPr lang="ru-RU" dirty="0" err="1">
                <a:ea typeface="+mn-lt"/>
                <a:cs typeface="+mn-lt"/>
              </a:rPr>
              <a:t>Гоулман</a:t>
            </a:r>
            <a:r>
              <a:rPr lang="ru-RU" dirty="0">
                <a:ea typeface="+mn-lt"/>
                <a:cs typeface="+mn-lt"/>
              </a:rPr>
              <a:t> отнес их к эмоциональному интеллекту. Именно поэтому данная модель называется смешанной, а с легкой руки научного журналиста само определение EQ и того, что в него включается, начало размываться. То, что сегодня многие считают частью эмоционального интеллекта, скорее, относится к интеллекту социально-эмоциональному.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315519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3F2645-FDE6-21F2-43EF-13AE7A6290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>
                <a:ea typeface="+mj-lt"/>
                <a:cs typeface="+mj-lt"/>
              </a:rPr>
              <a:t>Особенности эмоционального</a:t>
            </a:r>
            <a:br>
              <a:rPr lang="ru-RU" dirty="0">
                <a:ea typeface="+mj-lt"/>
                <a:cs typeface="+mj-lt"/>
              </a:rPr>
            </a:br>
            <a:r>
              <a:rPr lang="ru-RU" dirty="0">
                <a:ea typeface="+mj-lt"/>
                <a:cs typeface="+mj-lt"/>
              </a:rPr>
              <a:t> (социально-эмоционального) интеллекта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CEF1DF0-5634-E46A-432D-4CB03413B3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20000"/>
          </a:bodyPr>
          <a:lstStyle/>
          <a:p>
            <a:endParaRPr lang="ru-RU" dirty="0"/>
          </a:p>
          <a:p>
            <a:r>
              <a:rPr lang="ru-RU" dirty="0">
                <a:ea typeface="+mn-lt"/>
                <a:cs typeface="+mn-lt"/>
              </a:rPr>
              <a:t>Итак, </a:t>
            </a:r>
            <a:r>
              <a:rPr lang="ru-RU" b="1" dirty="0">
                <a:ea typeface="+mn-lt"/>
                <a:cs typeface="+mn-lt"/>
              </a:rPr>
              <a:t>что же характерно для человека, который обладает высоким уровнем эмоционального интеллекта в его расширенном толковании</a:t>
            </a:r>
            <a:r>
              <a:rPr lang="ru-RU" dirty="0">
                <a:ea typeface="+mn-lt"/>
                <a:cs typeface="+mn-lt"/>
              </a:rPr>
              <a:t> (иными словами, развитым социально-эмоциональным интеллектом)? </a:t>
            </a:r>
          </a:p>
          <a:p>
            <a:r>
              <a:rPr lang="ru-RU" dirty="0">
                <a:ea typeface="+mn-lt"/>
                <a:cs typeface="+mn-lt"/>
              </a:rPr>
              <a:t>Такая личность способна управлять своими и чужими эмоциями, умеет распознавать настроения и намерения другого человека, понимает, что им движет и что он чувствует. </a:t>
            </a:r>
          </a:p>
          <a:p>
            <a:r>
              <a:rPr lang="ru-RU" dirty="0">
                <a:ea typeface="+mn-lt"/>
                <a:cs typeface="+mn-lt"/>
              </a:rPr>
              <a:t>Важно и то, что человек с высокими EQ и SQ осознает, что движет им самим и способен замотивировать как сам себя, так и других людей. У него отлично развиты коммуникативные навыки, он располагает к себе (а точнее, производит на окружающих то впечатление, которое хочет произвести).</a:t>
            </a:r>
          </a:p>
          <a:p>
            <a:r>
              <a:rPr lang="ru-RU" dirty="0">
                <a:ea typeface="+mn-lt"/>
                <a:cs typeface="+mn-lt"/>
              </a:rPr>
              <a:t> Среди других особенностей обладателей развитого социально-эмоционального интеллекта – стрессоустойчивость, умение «разруливать» различные ситуации, воспринимать неудачи как возможность проанализировать ошибки и начать сначала и т.д.</a:t>
            </a:r>
          </a:p>
          <a:p>
            <a:r>
              <a:rPr lang="ru-RU" dirty="0">
                <a:ea typeface="+mn-lt"/>
                <a:cs typeface="+mn-lt"/>
              </a:rPr>
              <a:t> Самоконтроль, умение не зацикливаться на негативе и разобраться в себе – вот еще несколько аспектов, включаемых в смешанную модель EQ+SQ.</a:t>
            </a:r>
            <a:endParaRPr lang="ru-RU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137630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4A6890A-8B91-8BCF-8A88-BBBC9E64D4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Соционические аспекты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392F777-6EF8-DA6E-1BB0-742817B905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85000" lnSpcReduction="20000"/>
          </a:bodyPr>
          <a:lstStyle/>
          <a:p>
            <a:pPr marL="342900" indent="-342900">
              <a:buAutoNum type="arabicPeriod"/>
            </a:pPr>
            <a:r>
              <a:rPr lang="ru-RU" dirty="0"/>
              <a:t>Высокий уровень эмоционального интеллекта - особенность </a:t>
            </a:r>
            <a:r>
              <a:rPr lang="ru-RU" dirty="0" err="1"/>
              <a:t>этиков</a:t>
            </a:r>
            <a:r>
              <a:rPr lang="ru-RU" dirty="0"/>
              <a:t>.</a:t>
            </a:r>
          </a:p>
          <a:p>
            <a:pPr marL="342900" indent="-342900">
              <a:buAutoNum type="arabicPeriod"/>
            </a:pPr>
            <a:r>
              <a:rPr lang="ru-RU" dirty="0"/>
              <a:t>Социальный интеллект больше зависит от воспитания и социализации. </a:t>
            </a:r>
          </a:p>
          <a:p>
            <a:pPr marL="342900" indent="-342900">
              <a:buAutoNum type="arabicPeriod"/>
            </a:pPr>
            <a:r>
              <a:rPr lang="ru-RU" dirty="0"/>
              <a:t>Социально-эмоциональный интеллект может развивать в себе представитель любого </a:t>
            </a:r>
            <a:r>
              <a:rPr lang="ru-RU" dirty="0" err="1"/>
              <a:t>ТИМа</a:t>
            </a:r>
            <a:r>
              <a:rPr lang="ru-RU" dirty="0"/>
              <a:t>.</a:t>
            </a:r>
          </a:p>
          <a:p>
            <a:pPr marL="342900" indent="-342900">
              <a:buAutoNum type="arabicPeriod"/>
            </a:pPr>
            <a:r>
              <a:rPr lang="ru-RU" dirty="0"/>
              <a:t>Для этого существуют специальные методики. </a:t>
            </a:r>
          </a:p>
          <a:p>
            <a:pPr marL="342900" indent="-342900">
              <a:buAutoNum type="arabicPeriod"/>
            </a:pPr>
            <a:r>
              <a:rPr lang="ru-RU" dirty="0"/>
              <a:t>Важно заниматься развитием социального и эмоционального интеллекта с детства, особенно в младшем школьном и подростковом возрасте. Но и взрослые люди могут это делать.</a:t>
            </a:r>
          </a:p>
          <a:p>
            <a:pPr marL="342900" indent="-342900">
              <a:buAutoNum type="arabicPeriod"/>
            </a:pPr>
            <a:endParaRPr lang="ru-RU" dirty="0"/>
          </a:p>
          <a:p>
            <a:pPr marL="342900" indent="-342900">
              <a:buAutoNum type="arabicPeriod"/>
            </a:pPr>
            <a:r>
              <a:rPr lang="ru-RU" dirty="0"/>
              <a:t>Узнать уровень своего эмоционального интеллекта можно, пройдя тест:</a:t>
            </a:r>
            <a:endParaRPr lang="ru-RU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ru-RU" dirty="0">
                <a:ea typeface="+mn-lt"/>
                <a:cs typeface="+mn-lt"/>
                <a:hlinkClick r:id="rId2"/>
              </a:rPr>
              <a:t>https://testometrika.com/intellectual/test-golmana-on-emotional-intelligence/</a:t>
            </a:r>
            <a:endParaRPr lang="ru-RU" dirty="0">
              <a:ea typeface="+mn-lt"/>
              <a:cs typeface="+mn-lt"/>
            </a:endParaRPr>
          </a:p>
          <a:p>
            <a:pPr marL="0" indent="0" algn="ctr">
              <a:buNone/>
            </a:pPr>
            <a:endParaRPr lang="ru-RU" sz="2400" dirty="0"/>
          </a:p>
          <a:p>
            <a:pPr marL="0" indent="0" algn="ctr">
              <a:buNone/>
            </a:pPr>
            <a:r>
              <a:rPr lang="ru-RU" sz="2400" b="1" dirty="0">
                <a:solidFill>
                  <a:srgbClr val="002060"/>
                </a:solidFill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33550462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17DBAE3-387D-B68F-8BFC-5F7D0AFAC0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Социальный интеллект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9CEEE27-DAA8-7F06-19D1-5F72BB92C2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ru-RU" dirty="0">
                <a:ea typeface="+mn-lt"/>
                <a:cs typeface="+mn-lt"/>
              </a:rPr>
              <a:t>Если эмоциональный интеллект изучает в основном эмоции, то, </a:t>
            </a:r>
            <a:r>
              <a:rPr lang="ru-RU" b="1" dirty="0">
                <a:ea typeface="+mn-lt"/>
                <a:cs typeface="+mn-lt"/>
              </a:rPr>
              <a:t>социальный интеллект личности</a:t>
            </a:r>
            <a:r>
              <a:rPr lang="ru-RU" dirty="0">
                <a:ea typeface="+mn-lt"/>
                <a:cs typeface="+mn-lt"/>
              </a:rPr>
              <a:t> </a:t>
            </a:r>
            <a:r>
              <a:rPr lang="ru-RU" b="1" dirty="0">
                <a:ea typeface="+mn-lt"/>
                <a:cs typeface="+mn-lt"/>
              </a:rPr>
              <a:t>(Social </a:t>
            </a:r>
            <a:r>
              <a:rPr lang="ru-RU" b="1" dirty="0" err="1">
                <a:ea typeface="+mn-lt"/>
                <a:cs typeface="+mn-lt"/>
              </a:rPr>
              <a:t>Quotient</a:t>
            </a:r>
            <a:r>
              <a:rPr lang="ru-RU" b="1" dirty="0">
                <a:ea typeface="+mn-lt"/>
                <a:cs typeface="+mn-lt"/>
              </a:rPr>
              <a:t>, SQ)</a:t>
            </a:r>
            <a:r>
              <a:rPr lang="ru-RU" dirty="0">
                <a:ea typeface="+mn-lt"/>
                <a:cs typeface="+mn-lt"/>
              </a:rPr>
              <a:t>, как несложно догадаться, – социальные аспекты. </a:t>
            </a:r>
          </a:p>
          <a:p>
            <a:r>
              <a:rPr lang="ru-RU" dirty="0">
                <a:ea typeface="+mn-lt"/>
                <a:cs typeface="+mn-lt"/>
              </a:rPr>
              <a:t>Иными словами </a:t>
            </a:r>
            <a:r>
              <a:rPr lang="ru-RU" b="1" dirty="0">
                <a:ea typeface="+mn-lt"/>
                <a:cs typeface="+mn-lt"/>
              </a:rPr>
              <a:t>в понятие социального интеллекта включается умение коммуницировать, устанавливать и поддерживать контакты, находить общий язык с различными людьми и т.д.</a:t>
            </a:r>
            <a:r>
              <a:rPr lang="ru-RU" dirty="0">
                <a:ea typeface="+mn-lt"/>
                <a:cs typeface="+mn-lt"/>
              </a:rPr>
              <a:t> </a:t>
            </a:r>
          </a:p>
          <a:p>
            <a:r>
              <a:rPr lang="ru-RU" dirty="0">
                <a:ea typeface="+mn-lt"/>
                <a:cs typeface="+mn-lt"/>
              </a:rPr>
              <a:t>Сюда же входит умение определять намерения других людей, в определенной степени предсказывать их поведение (на сознательном и подсознательном уровне). Социальный интеллект позволяет людям жить в рамках общества, вместе работать и т.д. </a:t>
            </a:r>
            <a:endParaRPr lang="ru-RU">
              <a:ea typeface="+mn-lt"/>
              <a:cs typeface="+mn-lt"/>
            </a:endParaRPr>
          </a:p>
          <a:p>
            <a:r>
              <a:rPr lang="ru-RU" dirty="0">
                <a:ea typeface="+mn-lt"/>
                <a:cs typeface="+mn-lt"/>
              </a:rPr>
              <a:t>При этом предполагается, что личности с высоким социальным интеллектом успешнее в бизнесе (по крайней мере в некоторых его сферах, где надо активно взаимодействовать с другими) и в личной жизни.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5555392"/>
      </p:ext>
    </p:extLst>
  </p:cSld>
  <p:clrMapOvr>
    <a:masterClrMapping/>
  </p:clrMapOvr>
</p:sld>
</file>

<file path=ppt/theme/theme1.xml><?xml version="1.0" encoding="utf-8"?>
<a:theme xmlns:a="http://schemas.openxmlformats.org/drawingml/2006/main" name="ArchVTI">
  <a:themeElements>
    <a:clrScheme name="Custom 42">
      <a:dk1>
        <a:sysClr val="windowText" lastClr="000000"/>
      </a:dk1>
      <a:lt1>
        <a:sysClr val="window" lastClr="FFFFFF"/>
      </a:lt1>
      <a:dk2>
        <a:srgbClr val="642626"/>
      </a:dk2>
      <a:lt2>
        <a:srgbClr val="F3F0E9"/>
      </a:lt2>
      <a:accent1>
        <a:srgbClr val="556D6F"/>
      </a:accent1>
      <a:accent2>
        <a:srgbClr val="C05050"/>
      </a:accent2>
      <a:accent3>
        <a:srgbClr val="BF873A"/>
      </a:accent3>
      <a:accent4>
        <a:srgbClr val="D8897E"/>
      </a:accent4>
      <a:accent5>
        <a:srgbClr val="A4976B"/>
      </a:accent5>
      <a:accent6>
        <a:srgbClr val="D49D8C"/>
      </a:accent6>
      <a:hlink>
        <a:srgbClr val="D13D6E"/>
      </a:hlink>
      <a:folHlink>
        <a:srgbClr val="6C9D92"/>
      </a:folHlink>
    </a:clrScheme>
    <a:fontScheme name="Custom 16">
      <a:majorFont>
        <a:latin typeface="Footlight MT Ligh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rchVTI" id="{23FE938F-4DF0-4C94-8546-C2AC6D26660D}" vid="{62E62DA1-385F-4EE3-8841-58A87FAE206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Широкоэкранный</PresentationFormat>
  <Paragraphs>0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ArchVTI</vt:lpstr>
      <vt:lpstr>Эмоциональный и социальный интеллект: соционические аспекты</vt:lpstr>
      <vt:lpstr>Определение и модель эмоционального интеллекта</vt:lpstr>
      <vt:lpstr>Социально-эмоциональный интеллект. Модель Д. Гоулмана</vt:lpstr>
      <vt:lpstr>Особенности эмоционального  (социально-эмоционального) интеллекта</vt:lpstr>
      <vt:lpstr>Соционические аспекты</vt:lpstr>
      <vt:lpstr>Социальный интеллект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/>
  <cp:lastModifiedBy/>
  <cp:revision>141</cp:revision>
  <dcterms:created xsi:type="dcterms:W3CDTF">2023-02-17T15:50:36Z</dcterms:created>
  <dcterms:modified xsi:type="dcterms:W3CDTF">2023-02-17T16:31:59Z</dcterms:modified>
</cp:coreProperties>
</file>