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4438C4-7EB8-4ACA-89B0-26B8179D69BD}" v="252" dt="2023-02-18T06:02:13.165"/>
    <p1510:client id="{DA4798F3-9353-4BBF-8C88-338DAAD073B9}" v="512" dt="2023-02-18T05:45:18.0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2/17/2023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114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2/17/2023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0769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2/17/2023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193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2/17/2023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036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2/17/2023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186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2/17/2023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083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2/17/2023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547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2/17/2023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929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2/17/2023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357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2/17/2023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353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2/17/2023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1941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2/17/2023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09771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6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5A71294-C247-450A-BB34-6E68648C95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36A0BA4-6A63-41D3-B0FA-43799ABC4A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1192" y="1009398"/>
            <a:ext cx="6823988" cy="3453419"/>
          </a:xfrm>
        </p:spPr>
        <p:txBody>
          <a:bodyPr anchor="b">
            <a:normAutofit fontScale="90000"/>
          </a:bodyPr>
          <a:lstStyle/>
          <a:p>
            <a:pPr algn="ctr">
              <a:lnSpc>
                <a:spcPct val="90000"/>
              </a:lnSpc>
            </a:pPr>
            <a:r>
              <a:rPr lang="ru-RU" sz="5600" b="1" dirty="0">
                <a:solidFill>
                  <a:schemeClr val="accent1">
                    <a:lumMod val="50000"/>
                  </a:schemeClr>
                </a:solidFill>
                <a:latin typeface="Corbel"/>
                <a:cs typeface="Calibri Light"/>
              </a:rPr>
              <a:t>Педагогическая соционика: опыт практических наработок</a:t>
            </a:r>
            <a:endParaRPr lang="ru-RU" sz="5600" b="1" dirty="0">
              <a:solidFill>
                <a:schemeClr val="accent1">
                  <a:lumMod val="50000"/>
                </a:schemeClr>
              </a:solidFill>
              <a:latin typeface="Corbe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1191" y="4572000"/>
            <a:ext cx="6823988" cy="1023580"/>
          </a:xfrm>
        </p:spPr>
        <p:txBody>
          <a:bodyPr anchor="t">
            <a:normAutofit/>
          </a:bodyPr>
          <a:lstStyle/>
          <a:p>
            <a:r>
              <a:rPr lang="ru-RU" sz="2800" dirty="0">
                <a:solidFill>
                  <a:srgbClr val="C00000">
                    <a:alpha val="60000"/>
                  </a:srgbClr>
                </a:solidFill>
                <a:latin typeface="Corbel"/>
              </a:rPr>
              <a:t>Доклад надежды </a:t>
            </a:r>
            <a:r>
              <a:rPr lang="ru-RU" sz="2800" dirty="0" err="1">
                <a:solidFill>
                  <a:srgbClr val="C00000">
                    <a:alpha val="60000"/>
                  </a:srgbClr>
                </a:solidFill>
                <a:latin typeface="Corbel"/>
              </a:rPr>
              <a:t>медведовской</a:t>
            </a:r>
            <a:endParaRPr lang="ru-RU" sz="2800">
              <a:solidFill>
                <a:srgbClr val="C00000">
                  <a:alpha val="60000"/>
                </a:srgbClr>
              </a:solidFill>
              <a:latin typeface="Corbel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73313D8-D259-4D89-9CE5-14884FB40D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19" y="457200"/>
            <a:ext cx="6766560" cy="91439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90072C-C301-31AD-ED41-8D1E872574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88" r="22540" b="11"/>
          <a:stretch/>
        </p:blipFill>
        <p:spPr>
          <a:xfrm>
            <a:off x="8140428" y="10"/>
            <a:ext cx="4051572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6515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22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0" name="Rectangle 24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" name="Rectangle 26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Rectangle 28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43" name="Rectangle 30">
            <a:extLst>
              <a:ext uri="{FF2B5EF4-FFF2-40B4-BE49-F238E27FC236}">
                <a16:creationId xmlns:a16="http://schemas.microsoft.com/office/drawing/2014/main" id="{39171204-6A50-40E1-B631-84CEDFC93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2">
            <a:extLst>
              <a:ext uri="{FF2B5EF4-FFF2-40B4-BE49-F238E27FC236}">
                <a16:creationId xmlns:a16="http://schemas.microsoft.com/office/drawing/2014/main" id="{06C973F6-5187-412F-AACC-6E3FF8A6A1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628" y="496959"/>
            <a:ext cx="1106164" cy="585973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5" name="Rectangle 34">
            <a:extLst>
              <a:ext uri="{FF2B5EF4-FFF2-40B4-BE49-F238E27FC236}">
                <a16:creationId xmlns:a16="http://schemas.microsoft.com/office/drawing/2014/main" id="{D11AE14F-1B7E-41E6-B579-2F71D1350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2856" y="496958"/>
            <a:ext cx="9961047" cy="367807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BB7A30-6A91-5EAA-2A7C-833A97B02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3715" y="708498"/>
            <a:ext cx="7574507" cy="333005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100" b="0" kern="1200" cap="all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История педагогической соционики</a:t>
            </a:r>
          </a:p>
        </p:txBody>
      </p:sp>
      <p:sp>
        <p:nvSpPr>
          <p:cNvPr id="46" name="Rectangle 36">
            <a:extLst>
              <a:ext uri="{FF2B5EF4-FFF2-40B4-BE49-F238E27FC236}">
                <a16:creationId xmlns:a16="http://schemas.microsoft.com/office/drawing/2014/main" id="{752BB805-F7B7-4B80-A1C5-385D4DAF7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2789" y="4284212"/>
            <a:ext cx="9961115" cy="2072481"/>
          </a:xfrm>
          <a:prstGeom prst="rect">
            <a:avLst/>
          </a:prstGeom>
          <a:solidFill>
            <a:srgbClr val="6C7781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93370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19CA25-BFEF-7261-B9EF-7A561C492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1"/>
                </a:solidFill>
                <a:latin typeface="Corbel"/>
              </a:rPr>
              <a:t>АВТОРЫ И КНИГИ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B0055C-B010-16C2-B2AF-AE7F464B7F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05435" indent="-305435"/>
            <a:r>
              <a:rPr lang="ru-RU" sz="2000" b="1" dirty="0">
                <a:solidFill>
                  <a:schemeClr val="accent1"/>
                </a:solidFill>
                <a:latin typeface="Corbel"/>
              </a:rPr>
              <a:t>Основатель педагогической соционики  -  Виктор Гуленко.</a:t>
            </a:r>
          </a:p>
          <a:p>
            <a:pPr marL="305435" indent="-305435"/>
            <a:r>
              <a:rPr lang="ru-RU" sz="2000" b="1" dirty="0">
                <a:solidFill>
                  <a:schemeClr val="accent1"/>
                </a:solidFill>
                <a:latin typeface="Corbel"/>
              </a:rPr>
              <a:t>Его книга в соавторстве с  В. Тыщенко "Юнг в школе" вышла впервые  в Новосибирске  в середине 90-х и многократно  переиздавалась в разных редакциях. </a:t>
            </a:r>
          </a:p>
          <a:p>
            <a:pPr marL="305435" indent="-305435"/>
            <a:r>
              <a:rPr lang="ru-RU" sz="2000" b="1" dirty="0">
                <a:solidFill>
                  <a:schemeClr val="accent1"/>
                </a:solidFill>
                <a:latin typeface="Corbel"/>
              </a:rPr>
              <a:t>Другие книги: "Педагогическая соционика" В.  Антошкина, "Соционика  для родителей" З. Поляковой. Н. Прилепская "Ваш ребёнок - какой он?", книги </a:t>
            </a:r>
            <a:r>
              <a:rPr lang="ru-RU" sz="2000" b="1" dirty="0" err="1">
                <a:solidFill>
                  <a:schemeClr val="accent1"/>
                </a:solidFill>
                <a:latin typeface="Corbel"/>
              </a:rPr>
              <a:t>Мегедь</a:t>
            </a:r>
            <a:r>
              <a:rPr lang="ru-RU" sz="2000" b="1" dirty="0">
                <a:solidFill>
                  <a:schemeClr val="accent1"/>
                </a:solidFill>
                <a:latin typeface="Corbel"/>
              </a:rPr>
              <a:t> и Овчарова.</a:t>
            </a:r>
          </a:p>
          <a:p>
            <a:pPr marL="305435" indent="-305435"/>
            <a:r>
              <a:rPr lang="ru-RU" sz="2000" b="1" dirty="0">
                <a:solidFill>
                  <a:schemeClr val="accent1"/>
                </a:solidFill>
                <a:latin typeface="Corbel"/>
              </a:rPr>
              <a:t>Вопросами педагогической соционики занимались Т. Прокофьева, В. </a:t>
            </a:r>
            <a:r>
              <a:rPr lang="ru-RU" sz="2000" b="1" dirty="0" err="1">
                <a:solidFill>
                  <a:schemeClr val="accent1"/>
                </a:solidFill>
                <a:latin typeface="Corbel"/>
              </a:rPr>
              <a:t>Букалов</a:t>
            </a:r>
            <a:r>
              <a:rPr lang="ru-RU" sz="2000" b="1" dirty="0">
                <a:solidFill>
                  <a:schemeClr val="accent1"/>
                </a:solidFill>
                <a:latin typeface="Corbel"/>
              </a:rPr>
              <a:t>, А. </a:t>
            </a:r>
            <a:r>
              <a:rPr lang="ru-RU" sz="2000" b="1" dirty="0" err="1">
                <a:solidFill>
                  <a:schemeClr val="accent1"/>
                </a:solidFill>
                <a:latin typeface="Corbel"/>
              </a:rPr>
              <a:t>Ельяшевич</a:t>
            </a:r>
            <a:r>
              <a:rPr lang="ru-RU" sz="2000" b="1" dirty="0">
                <a:solidFill>
                  <a:schemeClr val="accent1"/>
                </a:solidFill>
                <a:latin typeface="Corbel"/>
              </a:rPr>
              <a:t> и другие соционики. </a:t>
            </a:r>
          </a:p>
          <a:p>
            <a:pPr marL="305435" indent="-305435"/>
            <a:r>
              <a:rPr lang="ru-RU" sz="2000" b="1" dirty="0">
                <a:solidFill>
                  <a:schemeClr val="accent1"/>
                </a:solidFill>
                <a:latin typeface="Corbel"/>
              </a:rPr>
              <a:t>Всего на запрос "педагогическая соционика" </a:t>
            </a:r>
            <a:r>
              <a:rPr lang="ru-RU" sz="2000" b="1" dirty="0" err="1">
                <a:solidFill>
                  <a:schemeClr val="accent1"/>
                </a:solidFill>
                <a:latin typeface="Corbel"/>
              </a:rPr>
              <a:t>гугл</a:t>
            </a:r>
            <a:r>
              <a:rPr lang="ru-RU" sz="2000" b="1" dirty="0">
                <a:solidFill>
                  <a:schemeClr val="accent1"/>
                </a:solidFill>
                <a:latin typeface="Corbel"/>
              </a:rPr>
              <a:t> выдаёт 142 000 результатов.</a:t>
            </a:r>
          </a:p>
          <a:p>
            <a:pPr marL="305435" indent="-305435"/>
            <a:endParaRPr lang="ru-RU" dirty="0">
              <a:latin typeface="Corbel"/>
            </a:endParaRPr>
          </a:p>
          <a:p>
            <a:pPr marL="305435" indent="-305435"/>
            <a:endParaRPr lang="ru-RU" dirty="0"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805675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E019540-1104-4B12-9F83-45F586741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2C9FE5-44AD-E929-0D55-F26223C2B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3771" y="1066800"/>
            <a:ext cx="5727760" cy="47244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3100" b="0" kern="1200" cap="all">
                <a:solidFill>
                  <a:srgbClr val="23B921"/>
                </a:solidFill>
                <a:latin typeface="+mj-lt"/>
                <a:ea typeface="+mj-ea"/>
                <a:cs typeface="+mj-cs"/>
              </a:rPr>
              <a:t>Области  применения педагогической соционики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80CFD6-E44A-486A-9E73-D8D948F78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171433" y="3396996"/>
            <a:ext cx="3703320" cy="6400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073907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52FF1B8-145F-47AA-9F6F-7DA3201AA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1FF82B-1482-0684-3633-48106A891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9243" y="1419225"/>
            <a:ext cx="6798608" cy="234613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en-US" sz="4400" dirty="0" err="1">
                <a:solidFill>
                  <a:schemeClr val="accent1">
                    <a:lumMod val="50000"/>
                  </a:schemeClr>
                </a:solidFill>
              </a:rPr>
              <a:t>семье</a:t>
            </a:r>
            <a:r>
              <a:rPr lang="en-US" sz="4400" dirty="0">
                <a:solidFill>
                  <a:schemeClr val="accent1">
                    <a:lumMod val="50000"/>
                  </a:schemeClr>
                </a:solidFill>
              </a:rPr>
              <a:t>,  </a:t>
            </a:r>
            <a:r>
              <a:rPr lang="en-US" sz="4400" dirty="0" err="1">
                <a:solidFill>
                  <a:schemeClr val="accent1">
                    <a:lumMod val="50000"/>
                  </a:schemeClr>
                </a:solidFill>
              </a:rPr>
              <a:t>для</a:t>
            </a:r>
            <a:r>
              <a:rPr lang="en-US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4400" dirty="0" err="1">
                <a:solidFill>
                  <a:schemeClr val="accent1">
                    <a:lumMod val="50000"/>
                  </a:schemeClr>
                </a:solidFill>
              </a:rPr>
              <a:t>воспитания</a:t>
            </a:r>
            <a:r>
              <a:rPr lang="en-US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4400" dirty="0" err="1">
                <a:solidFill>
                  <a:schemeClr val="accent1">
                    <a:lumMod val="50000"/>
                  </a:schemeClr>
                </a:solidFill>
              </a:rPr>
              <a:t>детей</a:t>
            </a:r>
            <a:endParaRPr lang="en-US" sz="440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DFE8A8C-8C1F-40A1-8A45-9D05B0DD8E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E1EF8C3-8F8A-447D-A5FF-C12426825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B511BAF-6DC3-420A-8603-96945C66A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Рисунок 4" descr="Изображение выглядит как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7F3A986C-CF73-1490-0D61-1EEB1C7D21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4700" y="1577462"/>
            <a:ext cx="3053422" cy="39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942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BB56EB9-078F-4952-AC1F-149C7A0AE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3772EE4-ED5E-4D3A-A306-B22CF8667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601200"/>
            <a:ext cx="3703320" cy="578936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FE7ACA-6959-A89A-0719-31FFC6DEF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280" y="944752"/>
            <a:ext cx="3259016" cy="146269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bel"/>
              </a:rPr>
              <a:t>В школе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058680-D07C-4893-B2B7-91543F18AB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B42427A-0A1F-4A55-8705-D9179F1E0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E54A6FE-D8CB-48A3-900B-053D4EBD3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F907115-1FE5-E627-0096-0D263A81D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513" y="2536031"/>
            <a:ext cx="3123783" cy="3671936"/>
          </a:xfrm>
        </p:spPr>
        <p:txBody>
          <a:bodyPr anchor="t">
            <a:normAutofit/>
          </a:bodyPr>
          <a:lstStyle/>
          <a:p>
            <a:pPr marL="305435" indent="-305435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Я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преподавала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разных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школах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с 1997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года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. С 2006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применяла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соционику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 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для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 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более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эффективного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группового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и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инливидуального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обучения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, а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также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для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профориентации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. </a:t>
            </a:r>
          </a:p>
        </p:txBody>
      </p:sp>
      <p:pic>
        <p:nvPicPr>
          <p:cNvPr id="4" name="Рисунок 4" descr="Изображение выглядит как человек, внутренний, группа, люди&#10;&#10;Автоматически созданное описание">
            <a:extLst>
              <a:ext uri="{FF2B5EF4-FFF2-40B4-BE49-F238E27FC236}">
                <a16:creationId xmlns:a16="http://schemas.microsoft.com/office/drawing/2014/main" id="{CF147F5D-BAFF-645D-B3BA-2A404C3341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8" r="2" b="2"/>
          <a:stretch/>
        </p:blipFill>
        <p:spPr>
          <a:xfrm>
            <a:off x="4241830" y="601200"/>
            <a:ext cx="7503636" cy="578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455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BB56EB9-078F-4952-AC1F-149C7A0AE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3772EE4-ED5E-4D3A-A306-B22CF8667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601200"/>
            <a:ext cx="3703320" cy="578936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CB7641-636E-46F6-091C-38D5A6265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280" y="944752"/>
            <a:ext cx="3259016" cy="146269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bel"/>
              </a:rPr>
              <a:t>В высших учебных заведениях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058680-D07C-4893-B2B7-91543F18AB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B42427A-0A1F-4A55-8705-D9179F1E0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E54A6FE-D8CB-48A3-900B-053D4EBD3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6FED25D-606E-3F91-434F-A423E8F5CE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513" y="2536031"/>
            <a:ext cx="3123783" cy="3671936"/>
          </a:xfrm>
        </p:spPr>
        <p:txBody>
          <a:bodyPr anchor="t">
            <a:normAutofit/>
          </a:bodyPr>
          <a:lstStyle/>
          <a:p>
            <a:pPr marL="305435" indent="-305435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В 2005-2008 </a:t>
            </a:r>
            <a:r>
              <a:rPr lang="en-US" sz="2000" b="1" err="1">
                <a:solidFill>
                  <a:schemeClr val="accent1">
                    <a:lumMod val="50000"/>
                  </a:schemeClr>
                </a:solidFill>
              </a:rPr>
              <a:t>годах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err="1">
                <a:solidFill>
                  <a:schemeClr val="accent1">
                    <a:lumMod val="50000"/>
                  </a:schemeClr>
                </a:solidFill>
              </a:rPr>
              <a:t>соционика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err="1">
                <a:solidFill>
                  <a:schemeClr val="accent1">
                    <a:lumMod val="50000"/>
                  </a:schemeClr>
                </a:solidFill>
              </a:rPr>
              <a:t>применалась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err="1">
                <a:solidFill>
                  <a:schemeClr val="accent1">
                    <a:lumMod val="50000"/>
                  </a:schemeClr>
                </a:solidFill>
              </a:rPr>
              <a:t>на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err="1">
                <a:solidFill>
                  <a:schemeClr val="accent1">
                    <a:lumMod val="50000"/>
                  </a:schemeClr>
                </a:solidFill>
              </a:rPr>
              <a:t>кафедре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err="1">
                <a:solidFill>
                  <a:schemeClr val="accent1">
                    <a:lumMod val="50000"/>
                  </a:schemeClr>
                </a:solidFill>
              </a:rPr>
              <a:t>германской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err="1">
                <a:solidFill>
                  <a:schemeClr val="accent1">
                    <a:lumMod val="50000"/>
                  </a:schemeClr>
                </a:solidFill>
              </a:rPr>
              <a:t>филологии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err="1">
                <a:solidFill>
                  <a:schemeClr val="accent1">
                    <a:lumMod val="50000"/>
                  </a:schemeClr>
                </a:solidFill>
              </a:rPr>
              <a:t>Киевского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err="1">
                <a:solidFill>
                  <a:schemeClr val="accent1">
                    <a:lumMod val="50000"/>
                  </a:schemeClr>
                </a:solidFill>
              </a:rPr>
              <a:t>университета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err="1">
                <a:solidFill>
                  <a:schemeClr val="accent1">
                    <a:lumMod val="50000"/>
                  </a:schemeClr>
                </a:solidFill>
              </a:rPr>
              <a:t>имени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err="1">
                <a:solidFill>
                  <a:schemeClr val="accent1">
                    <a:lumMod val="50000"/>
                  </a:schemeClr>
                </a:solidFill>
              </a:rPr>
              <a:t>Тараса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err="1">
                <a:solidFill>
                  <a:schemeClr val="accent1">
                    <a:lumMod val="50000"/>
                  </a:schemeClr>
                </a:solidFill>
              </a:rPr>
              <a:t>Шевченко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. </a:t>
            </a:r>
          </a:p>
        </p:txBody>
      </p:sp>
      <p:pic>
        <p:nvPicPr>
          <p:cNvPr id="4" name="Рисунок 4" descr="Изображение выглядит как человек, стена, внутренний, группа&#10;&#10;Автоматически созданное описание">
            <a:extLst>
              <a:ext uri="{FF2B5EF4-FFF2-40B4-BE49-F238E27FC236}">
                <a16:creationId xmlns:a16="http://schemas.microsoft.com/office/drawing/2014/main" id="{75D115C8-70AB-29A6-4E3D-DD57A70094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73" r="15467" b="-1"/>
          <a:stretch/>
        </p:blipFill>
        <p:spPr>
          <a:xfrm>
            <a:off x="4241830" y="601200"/>
            <a:ext cx="7503636" cy="578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0278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524398-BFB4-4C4A-8317-83B8729F9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26E0BFB-CDF1-4990-8C11-AC849311E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Одна светящаяся люминесцентная лампа среди выключенных ламп накаливания">
            <a:extLst>
              <a:ext uri="{FF2B5EF4-FFF2-40B4-BE49-F238E27FC236}">
                <a16:creationId xmlns:a16="http://schemas.microsoft.com/office/drawing/2014/main" id="{567AE78A-3C10-57A3-D181-457558F468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848" r="-2" b="15150"/>
          <a:stretch/>
        </p:blipFill>
        <p:spPr>
          <a:xfrm>
            <a:off x="-2" y="10"/>
            <a:ext cx="12192002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6069A1F8-9BEB-4786-9694-FC48B2D75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788244" y="0"/>
            <a:ext cx="9403756" cy="6858000"/>
          </a:xfrm>
          <a:prstGeom prst="rect">
            <a:avLst/>
          </a:prstGeom>
          <a:gradFill>
            <a:gsLst>
              <a:gs pos="58000">
                <a:schemeClr val="tx1">
                  <a:alpha val="30000"/>
                </a:schemeClr>
              </a:gs>
              <a:gs pos="30000">
                <a:schemeClr val="tx1">
                  <a:alpha val="2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3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CCA943-6415-8B5B-15C0-8BD19078F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8600" y="1122363"/>
            <a:ext cx="4023360" cy="280720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Благодарю за внимание и отвечаю на вопросы</a:t>
            </a:r>
          </a:p>
        </p:txBody>
      </p:sp>
    </p:spTree>
    <p:extLst>
      <p:ext uri="{BB962C8B-B14F-4D97-AF65-F5344CB8AC3E}">
        <p14:creationId xmlns:p14="http://schemas.microsoft.com/office/powerpoint/2010/main" val="272426123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AnalogousFromRegularSeedLeftStep">
      <a:dk1>
        <a:srgbClr val="000000"/>
      </a:dk1>
      <a:lt1>
        <a:srgbClr val="FFFFFF"/>
      </a:lt1>
      <a:dk2>
        <a:srgbClr val="342441"/>
      </a:dk2>
      <a:lt2>
        <a:srgbClr val="E8E2E8"/>
      </a:lt2>
      <a:accent1>
        <a:srgbClr val="23B921"/>
      </a:accent1>
      <a:accent2>
        <a:srgbClr val="5AB514"/>
      </a:accent2>
      <a:accent3>
        <a:srgbClr val="95AA1E"/>
      </a:accent3>
      <a:accent4>
        <a:srgbClr val="CB9A16"/>
      </a:accent4>
      <a:accent5>
        <a:srgbClr val="E76529"/>
      </a:accent5>
      <a:accent6>
        <a:srgbClr val="D5172A"/>
      </a:accent6>
      <a:hlink>
        <a:srgbClr val="BD3FBF"/>
      </a:hlink>
      <a:folHlink>
        <a:srgbClr val="7F7F7F"/>
      </a:folHlink>
    </a:clrScheme>
    <a:fontScheme name="Dividend">
      <a:majorFont>
        <a:latin typeface="Century School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DividendVTI</vt:lpstr>
      <vt:lpstr>Педагогическая соционика: опыт практических наработок</vt:lpstr>
      <vt:lpstr>История педагогической соционики</vt:lpstr>
      <vt:lpstr>АВТОРЫ И КНИГИ</vt:lpstr>
      <vt:lpstr>Области  применения педагогической соционики</vt:lpstr>
      <vt:lpstr>В семье,  для воспитания детей</vt:lpstr>
      <vt:lpstr>В школе</vt:lpstr>
      <vt:lpstr>В высших учебных заведениях</vt:lpstr>
      <vt:lpstr>Благодарю за внимание и отвечаю на вопросы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/>
  <cp:revision>163</cp:revision>
  <dcterms:created xsi:type="dcterms:W3CDTF">2023-02-18T05:21:29Z</dcterms:created>
  <dcterms:modified xsi:type="dcterms:W3CDTF">2023-02-18T06:03:30Z</dcterms:modified>
</cp:coreProperties>
</file>